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49.xml" ContentType="application/vnd.openxmlformats-officedocument.presentationml.slide+xml"/>
  <Override PartName="/ppt/diagrams/colors2.xml" ContentType="application/vnd.openxmlformats-officedocument.drawingml.diagramColors+xml"/>
  <Default Extension="bin" ContentType="application/vnd.openxmlformats-officedocument.presentationml.printerSettings"/>
  <Override PartName="/ppt/notesSlides/notesSlide30.xml" ContentType="application/vnd.openxmlformats-officedocument.presentationml.notesSlide+xml"/>
  <Override PartName="/ppt/slideLayouts/slideLayout20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notesSlides/notesSlide48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theme/theme1.xml" ContentType="application/vnd.openxmlformats-officedocument.theme+xml"/>
  <Override PartName="/ppt/diagrams/drawing3.xml" ContentType="application/vnd.ms-office.drawingml.diagramDrawing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17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quickStyle1.xml" ContentType="application/vnd.openxmlformats-officedocument.drawingml.diagramStyle+xml"/>
  <Override PartName="/ppt/notesSlides/notesSlide22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11.xml" ContentType="application/vnd.openxmlformats-officedocument.presentationml.slide+xml"/>
  <Override PartName="/ppt/slides/slide46.xml" ContentType="application/vnd.openxmlformats-officedocument.presentationml.slide+xml"/>
  <Override PartName="/ppt/notesSlides/notesSlide4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14.xml" ContentType="application/vnd.openxmlformats-officedocument.presentationml.slideLayout+xml"/>
  <Override PartName="/ppt/notesSlides/notesSlide26.xml" ContentType="application/vnd.openxmlformats-officedocument.presentationml.notesSlide+xml"/>
  <Override PartName="/ppt/notesSlides/notesSlide45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diagrams/colors3.xml" ContentType="application/vnd.openxmlformats-officedocument.drawingml.diagramColors+xml"/>
  <Override PartName="/ppt/slides/slide15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8.xml" ContentType="application/vnd.openxmlformats-officedocument.presentationml.slideLayout+xml"/>
  <Override PartName="/ppt/presProps.xml" ContentType="application/vnd.openxmlformats-officedocument.presentationml.presProps+xml"/>
  <Override PartName="/ppt/notesSlides/notesSlide14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35.xml" ContentType="application/vnd.openxmlformats-officedocument.presentationml.notesSlide+xml"/>
  <Override PartName="/ppt/slides/slide24.xml" ContentType="application/vnd.openxmlformats-officedocument.presentationml.slide+xml"/>
  <Override PartName="/ppt/slides/slide43.xml" ContentType="application/vnd.openxmlformats-officedocument.presentationml.slid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slideLayouts/slideLayout11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18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quickStyle2.xml" ContentType="application/vnd.openxmlformats-officedocument.drawingml.diagramStyle+xml"/>
  <Default Extension="jpeg" ContentType="image/jpeg"/>
  <Override PartName="/ppt/notesSlides/notesSlide23.xml" ContentType="application/vnd.openxmlformats-officedocument.presentationml.notes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8.xml" ContentType="application/vnd.openxmlformats-officedocument.presentationml.slide+xml"/>
  <Override PartName="/ppt/slides/slide47.xml" ContentType="application/vnd.openxmlformats-officedocument.presentationml.slide+xml"/>
  <Override PartName="/ppt/slides/slide31.xml" ContentType="application/vnd.openxmlformats-officedocument.presentationml.slide+xml"/>
  <Override PartName="/ppt/notesSlides/notesSlide42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15.xml" ContentType="application/vnd.openxmlformats-officedocument.presentationml.slideLayout+xml"/>
  <Override PartName="/ppt/notesSlides/notesSlide11.xml" ContentType="application/vnd.openxmlformats-officedocument.presentationml.notesSlide+xml"/>
  <Default Extension="rels" ContentType="application/vnd.openxmlformats-package.relationships+xml"/>
  <Override PartName="/ppt/notesSlides/notesSlide27.xml" ContentType="application/vnd.openxmlformats-officedocument.presentationml.notesSlide+xml"/>
  <Override PartName="/ppt/notesSlides/notesSlide46.xml" ContentType="application/vnd.openxmlformats-officedocument.presentationml.notesSlide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slides/slide1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2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39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slides/slide44.xml" ContentType="application/vnd.openxmlformats-officedocument.presentationml.slide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diagrams/layout3.xml" ContentType="application/vnd.openxmlformats-officedocument.drawingml.diagramLayout+xml"/>
  <Override PartName="/ppt/notesSlides/notesSlide19.xml" ContentType="application/vnd.openxmlformats-officedocument.presentationml.notesSlide+xml"/>
  <Override PartName="/ppt/notesSlides/notesSlide38.xml" ContentType="application/vnd.openxmlformats-officedocument.presentationml.notesSlide+xml"/>
  <Override PartName="/ppt/diagrams/quickStyle3.xml" ContentType="application/vnd.openxmlformats-officedocument.drawingml.diagramStyle+xml"/>
  <Override PartName="/ppt/notesSlides/notesSlide24.xml" ContentType="application/vnd.openxmlformats-officedocument.presentationml.notes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diagrams/colors1.xml" ContentType="application/vnd.openxmlformats-officedocument.drawingml.diagramColors+xml"/>
  <Override PartName="/ppt/slides/slide48.xml" ContentType="application/vnd.openxmlformats-officedocument.presentationml.slide+xml"/>
  <Override PartName="/ppt/notesSlides/notesSlide10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viewProps.xml" ContentType="application/vnd.openxmlformats-officedocument.presentationml.viewProps+xml"/>
  <Override PartName="/ppt/slides/slide29.xml" ContentType="application/vnd.openxmlformats-officedocument.presentationml.slide+xml"/>
  <Override PartName="/ppt/slideLayouts/slideLayout16.xml" ContentType="application/vnd.openxmlformats-officedocument.presentationml.slideLayout+xml"/>
  <Override PartName="/ppt/notesSlides/notesSlide43.xml" ContentType="application/vnd.openxmlformats-officedocument.presentationml.notesSlide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2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22.xml" ContentType="application/vnd.openxmlformats-officedocument.presentationml.slide+xml"/>
  <Override PartName="/ppt/slides/slide41.xml" ContentType="application/vnd.openxmlformats-officedocument.presentationml.slide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21.xml" ContentType="application/vnd.openxmlformats-officedocument.presentationml.notesSlide+xml"/>
  <Override PartName="/ppt/slides/slide6.xml" ContentType="application/vnd.openxmlformats-officedocument.presentationml.slide+xml"/>
  <Override PartName="/ppt/slideMasters/slideMaster2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6.xml" ContentType="application/vnd.openxmlformats-officedocument.presentationml.slide+xml"/>
  <Override PartName="/ppt/slides/slide45.xml" ContentType="application/vnd.openxmlformats-officedocument.presentationml.slide+xml"/>
  <Override PartName="/ppt/theme/theme4.xml" ContentType="application/vnd.openxmlformats-officedocument.theme+xml"/>
  <Override PartName="/ppt/slides/slide10.xml" ContentType="application/vnd.openxmlformats-officedocument.presentationml.slide+xml"/>
  <Override PartName="/ppt/notesSlides/notesSlide40.xml" ContentType="application/vnd.openxmlformats-officedocument.presentationml.notesSlide+xml"/>
  <Override PartName="/ppt/slideLayouts/slideLayout13.xml" ContentType="application/vnd.openxmlformats-officedocument.presentationml.slideLayout+xml"/>
  <Override PartName="/ppt/notesSlides/notesSlide39.xml" ContentType="application/vnd.openxmlformats-officedocument.presentationml.notesSlide+xml"/>
  <Default Extension="png" ContentType="image/png"/>
  <Override PartName="/ppt/notesSlides/notesSlide25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60" r:id="rId1"/>
    <p:sldMasterId id="2147483672" r:id="rId2"/>
  </p:sldMasterIdLst>
  <p:notesMasterIdLst>
    <p:notesMasterId r:id="rId52"/>
  </p:notesMasterIdLst>
  <p:handoutMasterIdLst>
    <p:handoutMasterId r:id="rId53"/>
  </p:handoutMasterIdLst>
  <p:sldIdLst>
    <p:sldId id="521" r:id="rId3"/>
    <p:sldId id="609" r:id="rId4"/>
    <p:sldId id="608" r:id="rId5"/>
    <p:sldId id="526" r:id="rId6"/>
    <p:sldId id="428" r:id="rId7"/>
    <p:sldId id="615" r:id="rId8"/>
    <p:sldId id="393" r:id="rId9"/>
    <p:sldId id="700" r:id="rId10"/>
    <p:sldId id="702" r:id="rId11"/>
    <p:sldId id="709" r:id="rId12"/>
    <p:sldId id="384" r:id="rId13"/>
    <p:sldId id="696" r:id="rId14"/>
    <p:sldId id="664" r:id="rId15"/>
    <p:sldId id="309" r:id="rId16"/>
    <p:sldId id="701" r:id="rId17"/>
    <p:sldId id="540" r:id="rId18"/>
    <p:sldId id="697" r:id="rId19"/>
    <p:sldId id="669" r:id="rId20"/>
    <p:sldId id="703" r:id="rId21"/>
    <p:sldId id="474" r:id="rId22"/>
    <p:sldId id="670" r:id="rId23"/>
    <p:sldId id="672" r:id="rId24"/>
    <p:sldId id="671" r:id="rId25"/>
    <p:sldId id="712" r:id="rId26"/>
    <p:sldId id="691" r:id="rId27"/>
    <p:sldId id="698" r:id="rId28"/>
    <p:sldId id="675" r:id="rId29"/>
    <p:sldId id="707" r:id="rId30"/>
    <p:sldId id="708" r:id="rId31"/>
    <p:sldId id="629" r:id="rId32"/>
    <p:sldId id="677" r:id="rId33"/>
    <p:sldId id="704" r:id="rId34"/>
    <p:sldId id="706" r:id="rId35"/>
    <p:sldId id="705" r:id="rId36"/>
    <p:sldId id="678" r:id="rId37"/>
    <p:sldId id="680" r:id="rId38"/>
    <p:sldId id="618" r:id="rId39"/>
    <p:sldId id="679" r:id="rId40"/>
    <p:sldId id="684" r:id="rId41"/>
    <p:sldId id="685" r:id="rId42"/>
    <p:sldId id="686" r:id="rId43"/>
    <p:sldId id="519" r:id="rId44"/>
    <p:sldId id="638" r:id="rId45"/>
    <p:sldId id="710" r:id="rId46"/>
    <p:sldId id="699" r:id="rId47"/>
    <p:sldId id="692" r:id="rId48"/>
    <p:sldId id="695" r:id="rId49"/>
    <p:sldId id="711" r:id="rId50"/>
    <p:sldId id="694" r:id="rId51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a="http://schemas.openxmlformats.org/drawingml/2006/main" xmlns:r="http://schemas.openxmlformats.org/officeDocument/2006/relationships" xmlns:p="http://schemas.openxmlformats.org/presentationml/2006/main" xmlns:p15="http://schemas.microsoft.com/office/powerpoint/2012/main" xmlns:mv="urn:schemas-microsoft-com:mac:vml" xmlns:mc="http://schemas.openxmlformats.org/markup-compatibility/2006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4D529D"/>
    <a:srgbClr val="89C5EC"/>
    <a:srgbClr val="A31A63"/>
    <a:srgbClr val="9B71B1"/>
    <a:srgbClr val="808080"/>
    <a:srgbClr val="91C59A"/>
    <a:srgbClr val="595959"/>
    <a:srgbClr val="D0BCDA"/>
    <a:srgbClr val="D4E8D7"/>
    <a:srgbClr val="D1E8F7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  <p:ext uri="{FD5EFAAD-0ECE-453E-9831-46B23BE46B34}">
      <p15:chartTrackingRefBased xmlns="" xmlns:a="http://schemas.openxmlformats.org/drawingml/2006/main" xmlns:r="http://schemas.openxmlformats.org/officeDocument/2006/relationships" xmlns:p="http://schemas.openxmlformats.org/presentationml/2006/main" xmlns:p15="http://schemas.microsoft.com/office/powerpoint/2012/main" xmlns:mv="urn:schemas-microsoft-com:mac:vml" xmlns:mc="http://schemas.openxmlformats.org/markup-compatibility/2006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9809" autoAdjust="0"/>
    <p:restoredTop sz="90963" autoAdjust="0"/>
  </p:normalViewPr>
  <p:slideViewPr>
    <p:cSldViewPr snapToGrid="0">
      <p:cViewPr varScale="1">
        <p:scale>
          <a:sx n="81" d="100"/>
          <a:sy n="81" d="100"/>
        </p:scale>
        <p:origin x="-96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144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notesMaster" Target="notesMasters/notesMaster1.xml"/><Relationship Id="rId53" Type="http://schemas.openxmlformats.org/officeDocument/2006/relationships/handoutMaster" Target="handoutMasters/handoutMaster1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DAA0B1-68BE-447E-B6D2-D5E1D011244D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AU"/>
        </a:p>
      </dgm:t>
    </dgm:pt>
    <dgm:pt modelId="{431DA61E-9EFD-4E01-B2AE-2D531F1918C0}">
      <dgm:prSet phldrT="[Text]"/>
      <dgm:spPr/>
      <dgm:t>
        <a:bodyPr/>
        <a:lstStyle/>
        <a:p>
          <a:r>
            <a:rPr lang="en-US" b="0" dirty="0" err="1" smtClean="0"/>
            <a:t>Scitech</a:t>
          </a:r>
          <a:r>
            <a:rPr lang="en-US" dirty="0" smtClean="0"/>
            <a:t> at Your School</a:t>
          </a:r>
          <a:endParaRPr lang="en-AU" dirty="0"/>
        </a:p>
      </dgm:t>
    </dgm:pt>
    <dgm:pt modelId="{BFAFCA7C-8046-4704-A369-561FE948E086}" type="parTrans" cxnId="{8D78C6E4-E606-4991-BDB0-02A6CC17BCAF}">
      <dgm:prSet/>
      <dgm:spPr/>
      <dgm:t>
        <a:bodyPr/>
        <a:lstStyle/>
        <a:p>
          <a:endParaRPr lang="en-AU"/>
        </a:p>
      </dgm:t>
    </dgm:pt>
    <dgm:pt modelId="{A33B9363-DB32-475B-BA8A-AF29B4354F34}" type="sibTrans" cxnId="{8D78C6E4-E606-4991-BDB0-02A6CC17BCAF}">
      <dgm:prSet/>
      <dgm:spPr/>
      <dgm:t>
        <a:bodyPr/>
        <a:lstStyle/>
        <a:p>
          <a:endParaRPr lang="en-AU"/>
        </a:p>
      </dgm:t>
    </dgm:pt>
    <dgm:pt modelId="{F4B61598-A3ED-4570-B594-4C08CF62E0C5}">
      <dgm:prSet phldrT="[Text]"/>
      <dgm:spPr/>
      <dgm:t>
        <a:bodyPr/>
        <a:lstStyle/>
        <a:p>
          <a:r>
            <a:rPr lang="en-US" b="0" dirty="0" err="1" smtClean="0"/>
            <a:t>Scitech</a:t>
          </a:r>
          <a:r>
            <a:rPr lang="en-US" dirty="0" smtClean="0"/>
            <a:t> at City West</a:t>
          </a:r>
          <a:endParaRPr lang="en-AU" dirty="0"/>
        </a:p>
      </dgm:t>
    </dgm:pt>
    <dgm:pt modelId="{6685EB62-3284-4352-A7DF-E50A9810A6C2}" type="sibTrans" cxnId="{995B1522-30FE-460E-9B61-48D41405E61E}">
      <dgm:prSet/>
      <dgm:spPr/>
      <dgm:t>
        <a:bodyPr/>
        <a:lstStyle/>
        <a:p>
          <a:endParaRPr lang="en-AU"/>
        </a:p>
      </dgm:t>
    </dgm:pt>
    <dgm:pt modelId="{487FDD34-A48E-41B2-BBD0-135DC1BF0A0F}" type="parTrans" cxnId="{995B1522-30FE-460E-9B61-48D41405E61E}">
      <dgm:prSet/>
      <dgm:spPr/>
      <dgm:t>
        <a:bodyPr/>
        <a:lstStyle/>
        <a:p>
          <a:endParaRPr lang="en-AU"/>
        </a:p>
      </dgm:t>
    </dgm:pt>
    <dgm:pt modelId="{AE170DA0-0087-AC42-9A85-EF6BC865DF24}">
      <dgm:prSet phldrT="[Text]"/>
      <dgm:spPr/>
      <dgm:t>
        <a:bodyPr/>
        <a:lstStyle/>
        <a:p>
          <a:r>
            <a:rPr lang="en-AU" b="0" dirty="0" err="1" smtClean="0"/>
            <a:t>Scitech</a:t>
          </a:r>
          <a:r>
            <a:rPr lang="en-AU" b="0" dirty="0" smtClean="0"/>
            <a:t> </a:t>
          </a:r>
          <a:r>
            <a:rPr lang="en-AU" dirty="0" smtClean="0"/>
            <a:t>Inspiring You</a:t>
          </a:r>
          <a:endParaRPr lang="en-AU" dirty="0"/>
        </a:p>
      </dgm:t>
    </dgm:pt>
    <dgm:pt modelId="{E1812AB9-8138-974F-85B7-C0F44ADCB4B5}" type="parTrans" cxnId="{36A0F6FE-615C-D141-910E-717BB4105E1F}">
      <dgm:prSet/>
      <dgm:spPr/>
      <dgm:t>
        <a:bodyPr/>
        <a:lstStyle/>
        <a:p>
          <a:endParaRPr lang="en-US"/>
        </a:p>
      </dgm:t>
    </dgm:pt>
    <dgm:pt modelId="{BD175B39-D067-C44A-8C8D-29C573C5C029}" type="sibTrans" cxnId="{36A0F6FE-615C-D141-910E-717BB4105E1F}">
      <dgm:prSet/>
      <dgm:spPr/>
      <dgm:t>
        <a:bodyPr/>
        <a:lstStyle/>
        <a:p>
          <a:endParaRPr lang="en-US"/>
        </a:p>
      </dgm:t>
    </dgm:pt>
    <dgm:pt modelId="{003DD791-AC97-2B4F-9AC6-114DC6B5170A}">
      <dgm:prSet phldrT="[Text]"/>
      <dgm:spPr/>
      <dgm:t>
        <a:bodyPr/>
        <a:lstStyle/>
        <a:p>
          <a:r>
            <a:rPr lang="en-AU" dirty="0" err="1" smtClean="0"/>
            <a:t>S</a:t>
          </a:r>
          <a:r>
            <a:rPr lang="en-AU" b="0" dirty="0" err="1" smtClean="0"/>
            <a:t>citech’s</a:t>
          </a:r>
          <a:r>
            <a:rPr lang="en-AU" dirty="0" smtClean="0"/>
            <a:t> Partnerships</a:t>
          </a:r>
          <a:endParaRPr lang="en-AU" dirty="0"/>
        </a:p>
      </dgm:t>
    </dgm:pt>
    <dgm:pt modelId="{17417281-220A-7143-B13B-CC251F6791E6}" type="parTrans" cxnId="{10A5E249-F5F9-7F45-85AC-4F6757754C2A}">
      <dgm:prSet/>
      <dgm:spPr/>
      <dgm:t>
        <a:bodyPr/>
        <a:lstStyle/>
        <a:p>
          <a:endParaRPr lang="en-US"/>
        </a:p>
      </dgm:t>
    </dgm:pt>
    <dgm:pt modelId="{518A4D0B-804B-9743-8EBA-23D2C7931A1B}" type="sibTrans" cxnId="{10A5E249-F5F9-7F45-85AC-4F6757754C2A}">
      <dgm:prSet/>
      <dgm:spPr/>
      <dgm:t>
        <a:bodyPr/>
        <a:lstStyle/>
        <a:p>
          <a:endParaRPr lang="en-US"/>
        </a:p>
      </dgm:t>
    </dgm:pt>
    <dgm:pt modelId="{8FDFDCE3-444A-A74C-B3E7-E1C8B51E9754}">
      <dgm:prSet phldrT="[Text]"/>
      <dgm:spPr/>
      <dgm:t>
        <a:bodyPr/>
        <a:lstStyle/>
        <a:p>
          <a:r>
            <a:rPr lang="en-AU" dirty="0" smtClean="0"/>
            <a:t>Resources for Your School</a:t>
          </a:r>
          <a:endParaRPr lang="en-AU" dirty="0"/>
        </a:p>
      </dgm:t>
    </dgm:pt>
    <dgm:pt modelId="{39C439A4-DF62-914D-BEDB-619BC483D95A}" type="parTrans" cxnId="{4D0C7096-C33C-0147-9903-ED435124A7C8}">
      <dgm:prSet/>
      <dgm:spPr/>
      <dgm:t>
        <a:bodyPr/>
        <a:lstStyle/>
        <a:p>
          <a:endParaRPr lang="en-US"/>
        </a:p>
      </dgm:t>
    </dgm:pt>
    <dgm:pt modelId="{64CCECE7-93C4-AB4C-8633-C68FA9D35833}" type="sibTrans" cxnId="{4D0C7096-C33C-0147-9903-ED435124A7C8}">
      <dgm:prSet/>
      <dgm:spPr/>
      <dgm:t>
        <a:bodyPr/>
        <a:lstStyle/>
        <a:p>
          <a:endParaRPr lang="en-US"/>
        </a:p>
      </dgm:t>
    </dgm:pt>
    <dgm:pt modelId="{5F696E1F-9152-6042-9042-792F000D50A2}" type="pres">
      <dgm:prSet presAssocID="{C0DAA0B1-68BE-447E-B6D2-D5E1D011244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2D36C6-7B09-174A-8CA0-13B3DB33C4F4}" type="pres">
      <dgm:prSet presAssocID="{F4B61598-A3ED-4570-B594-4C08CF62E0C5}" presName="parentText" presStyleLbl="node1" presStyleIdx="0" presStyleCnt="5" custLinFactY="-83737" custLinFactNeighborX="-57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6E460C-087C-2648-9590-8C4B7A20A3EF}" type="pres">
      <dgm:prSet presAssocID="{6685EB62-3284-4352-A7DF-E50A9810A6C2}" presName="spacer" presStyleCnt="0"/>
      <dgm:spPr/>
    </dgm:pt>
    <dgm:pt modelId="{CEF2B5CF-0341-0F43-A8C6-3C0C5E4AED77}" type="pres">
      <dgm:prSet presAssocID="{431DA61E-9EFD-4E01-B2AE-2D531F1918C0}" presName="parentText" presStyleLbl="node1" presStyleIdx="1" presStyleCnt="5" custLinFactNeighborX="835" custLinFactNeighborY="-2128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092252-BDD5-654C-BBBC-5A61095D1311}" type="pres">
      <dgm:prSet presAssocID="{A33B9363-DB32-475B-BA8A-AF29B4354F34}" presName="spacer" presStyleCnt="0"/>
      <dgm:spPr/>
      <dgm:t>
        <a:bodyPr/>
        <a:lstStyle/>
        <a:p>
          <a:endParaRPr lang="en-US"/>
        </a:p>
      </dgm:t>
    </dgm:pt>
    <dgm:pt modelId="{BCE202F2-D482-2B49-9832-656047C05CF1}" type="pres">
      <dgm:prSet presAssocID="{AE170DA0-0087-AC42-9A85-EF6BC865DF24}" presName="parentText" presStyleLbl="node1" presStyleIdx="2" presStyleCnt="5" custLinFactNeighborY="-1910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D4772D-3C00-A947-9CAF-5443F3EFC18E}" type="pres">
      <dgm:prSet presAssocID="{BD175B39-D067-C44A-8C8D-29C573C5C029}" presName="spacer" presStyleCnt="0"/>
      <dgm:spPr/>
      <dgm:t>
        <a:bodyPr/>
        <a:lstStyle/>
        <a:p>
          <a:endParaRPr lang="en-US"/>
        </a:p>
      </dgm:t>
    </dgm:pt>
    <dgm:pt modelId="{BA330A27-8A8C-D840-A12C-6D39DA0EE152}" type="pres">
      <dgm:prSet presAssocID="{8FDFDCE3-444A-A74C-B3E7-E1C8B51E9754}" presName="parentText" presStyleLbl="node1" presStyleIdx="3" presStyleCnt="5" custLinFactNeighborX="-835" custLinFactNeighborY="-3202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83C908-C1D9-6049-B1A7-B88F991CBA4A}" type="pres">
      <dgm:prSet presAssocID="{64CCECE7-93C4-AB4C-8633-C68FA9D35833}" presName="spacer" presStyleCnt="0"/>
      <dgm:spPr/>
    </dgm:pt>
    <dgm:pt modelId="{1A209EAC-9E17-8E45-A7AD-9EE9B97A7678}" type="pres">
      <dgm:prSet presAssocID="{003DD791-AC97-2B4F-9AC6-114DC6B5170A}" presName="parentText" presStyleLbl="node1" presStyleIdx="4" presStyleCnt="5" custLinFactNeighborX="-278" custLinFactNeighborY="-4394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0A5E249-F5F9-7F45-85AC-4F6757754C2A}" srcId="{C0DAA0B1-68BE-447E-B6D2-D5E1D011244D}" destId="{003DD791-AC97-2B4F-9AC6-114DC6B5170A}" srcOrd="4" destOrd="0" parTransId="{17417281-220A-7143-B13B-CC251F6791E6}" sibTransId="{518A4D0B-804B-9743-8EBA-23D2C7931A1B}"/>
    <dgm:cxn modelId="{BD9F8D80-7550-8F4A-A86E-5309038C8D92}" type="presOf" srcId="{C0DAA0B1-68BE-447E-B6D2-D5E1D011244D}" destId="{5F696E1F-9152-6042-9042-792F000D50A2}" srcOrd="0" destOrd="0" presId="urn:microsoft.com/office/officeart/2005/8/layout/vList2"/>
    <dgm:cxn modelId="{36A0F6FE-615C-D141-910E-717BB4105E1F}" srcId="{C0DAA0B1-68BE-447E-B6D2-D5E1D011244D}" destId="{AE170DA0-0087-AC42-9A85-EF6BC865DF24}" srcOrd="2" destOrd="0" parTransId="{E1812AB9-8138-974F-85B7-C0F44ADCB4B5}" sibTransId="{BD175B39-D067-C44A-8C8D-29C573C5C029}"/>
    <dgm:cxn modelId="{2D4FD652-7EF3-0F4C-807F-DA1F62CB7850}" type="presOf" srcId="{431DA61E-9EFD-4E01-B2AE-2D531F1918C0}" destId="{CEF2B5CF-0341-0F43-A8C6-3C0C5E4AED77}" srcOrd="0" destOrd="0" presId="urn:microsoft.com/office/officeart/2005/8/layout/vList2"/>
    <dgm:cxn modelId="{4D0C7096-C33C-0147-9903-ED435124A7C8}" srcId="{C0DAA0B1-68BE-447E-B6D2-D5E1D011244D}" destId="{8FDFDCE3-444A-A74C-B3E7-E1C8B51E9754}" srcOrd="3" destOrd="0" parTransId="{39C439A4-DF62-914D-BEDB-619BC483D95A}" sibTransId="{64CCECE7-93C4-AB4C-8633-C68FA9D35833}"/>
    <dgm:cxn modelId="{9578FF8C-BC80-E04C-BD33-EEDD1D50213E}" type="presOf" srcId="{AE170DA0-0087-AC42-9A85-EF6BC865DF24}" destId="{BCE202F2-D482-2B49-9832-656047C05CF1}" srcOrd="0" destOrd="0" presId="urn:microsoft.com/office/officeart/2005/8/layout/vList2"/>
    <dgm:cxn modelId="{8D78C6E4-E606-4991-BDB0-02A6CC17BCAF}" srcId="{C0DAA0B1-68BE-447E-B6D2-D5E1D011244D}" destId="{431DA61E-9EFD-4E01-B2AE-2D531F1918C0}" srcOrd="1" destOrd="0" parTransId="{BFAFCA7C-8046-4704-A369-561FE948E086}" sibTransId="{A33B9363-DB32-475B-BA8A-AF29B4354F34}"/>
    <dgm:cxn modelId="{995B1522-30FE-460E-9B61-48D41405E61E}" srcId="{C0DAA0B1-68BE-447E-B6D2-D5E1D011244D}" destId="{F4B61598-A3ED-4570-B594-4C08CF62E0C5}" srcOrd="0" destOrd="0" parTransId="{487FDD34-A48E-41B2-BBD0-135DC1BF0A0F}" sibTransId="{6685EB62-3284-4352-A7DF-E50A9810A6C2}"/>
    <dgm:cxn modelId="{9983CB76-55BA-D546-8F60-C48E90674802}" type="presOf" srcId="{F4B61598-A3ED-4570-B594-4C08CF62E0C5}" destId="{9A2D36C6-7B09-174A-8CA0-13B3DB33C4F4}" srcOrd="0" destOrd="0" presId="urn:microsoft.com/office/officeart/2005/8/layout/vList2"/>
    <dgm:cxn modelId="{631D2813-52C7-BC47-B1F0-11541C87A491}" type="presOf" srcId="{003DD791-AC97-2B4F-9AC6-114DC6B5170A}" destId="{1A209EAC-9E17-8E45-A7AD-9EE9B97A7678}" srcOrd="0" destOrd="0" presId="urn:microsoft.com/office/officeart/2005/8/layout/vList2"/>
    <dgm:cxn modelId="{18D2C10A-2586-4845-A430-CDC8DB2E6C2E}" type="presOf" srcId="{8FDFDCE3-444A-A74C-B3E7-E1C8B51E9754}" destId="{BA330A27-8A8C-D840-A12C-6D39DA0EE152}" srcOrd="0" destOrd="0" presId="urn:microsoft.com/office/officeart/2005/8/layout/vList2"/>
    <dgm:cxn modelId="{59A2533A-3333-9245-8005-AD7418C969EA}" type="presParOf" srcId="{5F696E1F-9152-6042-9042-792F000D50A2}" destId="{9A2D36C6-7B09-174A-8CA0-13B3DB33C4F4}" srcOrd="0" destOrd="0" presId="urn:microsoft.com/office/officeart/2005/8/layout/vList2"/>
    <dgm:cxn modelId="{49C623D9-64E6-514C-B753-EE7345197C9A}" type="presParOf" srcId="{5F696E1F-9152-6042-9042-792F000D50A2}" destId="{1F6E460C-087C-2648-9590-8C4B7A20A3EF}" srcOrd="1" destOrd="0" presId="urn:microsoft.com/office/officeart/2005/8/layout/vList2"/>
    <dgm:cxn modelId="{C7114A6D-29E6-CA4C-ABE9-F18F77178B24}" type="presParOf" srcId="{5F696E1F-9152-6042-9042-792F000D50A2}" destId="{CEF2B5CF-0341-0F43-A8C6-3C0C5E4AED77}" srcOrd="2" destOrd="0" presId="urn:microsoft.com/office/officeart/2005/8/layout/vList2"/>
    <dgm:cxn modelId="{3E698644-9718-8740-8797-A5B91B5F7341}" type="presParOf" srcId="{5F696E1F-9152-6042-9042-792F000D50A2}" destId="{2C092252-BDD5-654C-BBBC-5A61095D1311}" srcOrd="3" destOrd="0" presId="urn:microsoft.com/office/officeart/2005/8/layout/vList2"/>
    <dgm:cxn modelId="{438B4CC8-A49E-064A-AEDC-CB32327F30D4}" type="presParOf" srcId="{5F696E1F-9152-6042-9042-792F000D50A2}" destId="{BCE202F2-D482-2B49-9832-656047C05CF1}" srcOrd="4" destOrd="0" presId="urn:microsoft.com/office/officeart/2005/8/layout/vList2"/>
    <dgm:cxn modelId="{1DCCC9E9-1312-9C4A-B742-75C5E784A059}" type="presParOf" srcId="{5F696E1F-9152-6042-9042-792F000D50A2}" destId="{05D4772D-3C00-A947-9CAF-5443F3EFC18E}" srcOrd="5" destOrd="0" presId="urn:microsoft.com/office/officeart/2005/8/layout/vList2"/>
    <dgm:cxn modelId="{C5467C9E-5548-814C-B7BE-D419A3CD3017}" type="presParOf" srcId="{5F696E1F-9152-6042-9042-792F000D50A2}" destId="{BA330A27-8A8C-D840-A12C-6D39DA0EE152}" srcOrd="6" destOrd="0" presId="urn:microsoft.com/office/officeart/2005/8/layout/vList2"/>
    <dgm:cxn modelId="{DA689D02-821D-C349-8015-609133AFBE2F}" type="presParOf" srcId="{5F696E1F-9152-6042-9042-792F000D50A2}" destId="{2083C908-C1D9-6049-B1A7-B88F991CBA4A}" srcOrd="7" destOrd="0" presId="urn:microsoft.com/office/officeart/2005/8/layout/vList2"/>
    <dgm:cxn modelId="{54A15E55-FDD0-B647-8744-A6288A4D9B70}" type="presParOf" srcId="{5F696E1F-9152-6042-9042-792F000D50A2}" destId="{1A209EAC-9E17-8E45-A7AD-9EE9B97A7678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DAA0B1-68BE-447E-B6D2-D5E1D011244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5F696E1F-9152-6042-9042-792F000D50A2}" type="pres">
      <dgm:prSet presAssocID="{C0DAA0B1-68BE-447E-B6D2-D5E1D011244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F8BA463C-74DC-A744-A637-C739A4ECD7F0}" type="presOf" srcId="{C0DAA0B1-68BE-447E-B6D2-D5E1D011244D}" destId="{5F696E1F-9152-6042-9042-792F000D50A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4A13A5-8C12-CF46-A247-1C1EDD79F90A}" type="doc">
      <dgm:prSet loTypeId="urn:microsoft.com/office/officeart/2005/8/layout/process1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6710142-D15A-314C-928D-2B63DDAED0F2}">
      <dgm:prSet phldrT="[Text]"/>
      <dgm:spPr/>
      <dgm:t>
        <a:bodyPr/>
        <a:lstStyle/>
        <a:p>
          <a:r>
            <a:rPr lang="en-US" dirty="0" smtClean="0"/>
            <a:t>Need</a:t>
          </a:r>
          <a:endParaRPr lang="en-US" dirty="0"/>
        </a:p>
      </dgm:t>
    </dgm:pt>
    <dgm:pt modelId="{E20C446D-DE9F-734A-9EFE-BC1B3DD3D179}" type="parTrans" cxnId="{DF5D20FA-70D8-104E-B8EC-A9467AC29000}">
      <dgm:prSet/>
      <dgm:spPr/>
      <dgm:t>
        <a:bodyPr/>
        <a:lstStyle/>
        <a:p>
          <a:endParaRPr lang="en-US"/>
        </a:p>
      </dgm:t>
    </dgm:pt>
    <dgm:pt modelId="{9576B6C2-2F58-A84C-AA63-E671432FB0F8}" type="sibTrans" cxnId="{DF5D20FA-70D8-104E-B8EC-A9467AC29000}">
      <dgm:prSet/>
      <dgm:spPr/>
      <dgm:t>
        <a:bodyPr/>
        <a:lstStyle/>
        <a:p>
          <a:endParaRPr lang="en-US"/>
        </a:p>
      </dgm:t>
    </dgm:pt>
    <dgm:pt modelId="{317466B3-2E7A-1B41-8E23-9A0BA0B844D8}">
      <dgm:prSet phldrT="[Text]"/>
      <dgm:spPr/>
      <dgm:t>
        <a:bodyPr/>
        <a:lstStyle/>
        <a:p>
          <a:r>
            <a:rPr lang="en-US" dirty="0" smtClean="0"/>
            <a:t>Think</a:t>
          </a:r>
          <a:endParaRPr lang="en-US" dirty="0"/>
        </a:p>
      </dgm:t>
    </dgm:pt>
    <dgm:pt modelId="{0DB2DDE5-E22A-E041-8751-C7C9F236E26B}" type="parTrans" cxnId="{D56A63CA-A14F-244C-B702-8388F3FCE300}">
      <dgm:prSet/>
      <dgm:spPr/>
      <dgm:t>
        <a:bodyPr/>
        <a:lstStyle/>
        <a:p>
          <a:endParaRPr lang="en-US"/>
        </a:p>
      </dgm:t>
    </dgm:pt>
    <dgm:pt modelId="{B0BFBC3B-EDBA-264A-B5C9-46EFF03D7948}" type="sibTrans" cxnId="{D56A63CA-A14F-244C-B702-8388F3FCE300}">
      <dgm:prSet/>
      <dgm:spPr/>
      <dgm:t>
        <a:bodyPr/>
        <a:lstStyle/>
        <a:p>
          <a:endParaRPr lang="en-US"/>
        </a:p>
      </dgm:t>
    </dgm:pt>
    <dgm:pt modelId="{6DF420DF-FEB0-9B44-AA5D-E81954C3A4C7}">
      <dgm:prSet phldrT="[Text]"/>
      <dgm:spPr/>
      <dgm:t>
        <a:bodyPr/>
        <a:lstStyle/>
        <a:p>
          <a:r>
            <a:rPr lang="en-US" dirty="0" smtClean="0"/>
            <a:t>Make</a:t>
          </a:r>
          <a:endParaRPr lang="en-US" dirty="0"/>
        </a:p>
      </dgm:t>
    </dgm:pt>
    <dgm:pt modelId="{45BA7987-B171-9140-AFE1-447C4D826910}" type="parTrans" cxnId="{7AF0FF3A-5FD2-E947-B7A0-1C9E2DEBEFE2}">
      <dgm:prSet/>
      <dgm:spPr/>
      <dgm:t>
        <a:bodyPr/>
        <a:lstStyle/>
        <a:p>
          <a:endParaRPr lang="en-US"/>
        </a:p>
      </dgm:t>
    </dgm:pt>
    <dgm:pt modelId="{A5B146AC-4704-F543-ACD8-33CB387E7789}" type="sibTrans" cxnId="{7AF0FF3A-5FD2-E947-B7A0-1C9E2DEBEFE2}">
      <dgm:prSet/>
      <dgm:spPr/>
      <dgm:t>
        <a:bodyPr/>
        <a:lstStyle/>
        <a:p>
          <a:endParaRPr lang="en-US"/>
        </a:p>
      </dgm:t>
    </dgm:pt>
    <dgm:pt modelId="{8D1ECE1E-CBCB-ED45-9289-B41C3F05B351}">
      <dgm:prSet phldrT="[Text]"/>
      <dgm:spPr/>
      <dgm:t>
        <a:bodyPr/>
        <a:lstStyle/>
        <a:p>
          <a:r>
            <a:rPr lang="en-US" dirty="0" smtClean="0"/>
            <a:t>Try</a:t>
          </a:r>
          <a:endParaRPr lang="en-US" dirty="0"/>
        </a:p>
      </dgm:t>
    </dgm:pt>
    <dgm:pt modelId="{4D196885-3BD7-DC42-BB97-A1D62A1A3036}" type="parTrans" cxnId="{6C096534-9E54-9D4E-99D4-CEBA24507F87}">
      <dgm:prSet/>
      <dgm:spPr/>
      <dgm:t>
        <a:bodyPr/>
        <a:lstStyle/>
        <a:p>
          <a:endParaRPr lang="en-US"/>
        </a:p>
      </dgm:t>
    </dgm:pt>
    <dgm:pt modelId="{950B2FEC-D600-614F-B3B2-6F25FFEEDAFD}" type="sibTrans" cxnId="{6C096534-9E54-9D4E-99D4-CEBA24507F87}">
      <dgm:prSet/>
      <dgm:spPr/>
      <dgm:t>
        <a:bodyPr/>
        <a:lstStyle/>
        <a:p>
          <a:endParaRPr lang="en-US"/>
        </a:p>
      </dgm:t>
    </dgm:pt>
    <dgm:pt modelId="{E4C696BC-C6A6-7A47-A8B2-4FFA0CE48D67}">
      <dgm:prSet phldrT="[Text]"/>
      <dgm:spPr/>
      <dgm:t>
        <a:bodyPr/>
        <a:lstStyle/>
        <a:p>
          <a:r>
            <a:rPr lang="en-US" dirty="0" smtClean="0"/>
            <a:t>Refine</a:t>
          </a:r>
          <a:endParaRPr lang="en-US" dirty="0"/>
        </a:p>
      </dgm:t>
    </dgm:pt>
    <dgm:pt modelId="{ACB77961-C3B6-1046-978D-E419033DF5B3}" type="parTrans" cxnId="{42070B9C-47D7-9A4E-AFE7-210F67A693C3}">
      <dgm:prSet/>
      <dgm:spPr/>
      <dgm:t>
        <a:bodyPr/>
        <a:lstStyle/>
        <a:p>
          <a:endParaRPr lang="en-US"/>
        </a:p>
      </dgm:t>
    </dgm:pt>
    <dgm:pt modelId="{F4FEC47A-BB26-4B4F-8C4C-5141ECADAE01}" type="sibTrans" cxnId="{42070B9C-47D7-9A4E-AFE7-210F67A693C3}">
      <dgm:prSet/>
      <dgm:spPr/>
      <dgm:t>
        <a:bodyPr/>
        <a:lstStyle/>
        <a:p>
          <a:endParaRPr lang="en-US"/>
        </a:p>
      </dgm:t>
    </dgm:pt>
    <dgm:pt modelId="{0145CF59-C176-3848-A082-90E508675884}" type="pres">
      <dgm:prSet presAssocID="{3A4A13A5-8C12-CF46-A247-1C1EDD79F90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CF5AD4-4065-3D4E-B5DD-BB85A2E08CBA}" type="pres">
      <dgm:prSet presAssocID="{66710142-D15A-314C-928D-2B63DDAED0F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A26DD2-2222-AA43-877B-15E64AA1F046}" type="pres">
      <dgm:prSet presAssocID="{9576B6C2-2F58-A84C-AA63-E671432FB0F8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35ED398-19FF-A14B-B023-656AFFD9BFC7}" type="pres">
      <dgm:prSet presAssocID="{9576B6C2-2F58-A84C-AA63-E671432FB0F8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7EC9A08C-739C-F946-AEED-5C9FCDCEDCA3}" type="pres">
      <dgm:prSet presAssocID="{317466B3-2E7A-1B41-8E23-9A0BA0B844D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DD9079-D431-2340-BD63-2460A0334D11}" type="pres">
      <dgm:prSet presAssocID="{B0BFBC3B-EDBA-264A-B5C9-46EFF03D7948}" presName="sibTrans" presStyleLbl="sibTrans2D1" presStyleIdx="1" presStyleCnt="4"/>
      <dgm:spPr/>
      <dgm:t>
        <a:bodyPr/>
        <a:lstStyle/>
        <a:p>
          <a:endParaRPr lang="en-US"/>
        </a:p>
      </dgm:t>
    </dgm:pt>
    <dgm:pt modelId="{7A6E85BD-C4AC-0641-80B2-A7F19801876E}" type="pres">
      <dgm:prSet presAssocID="{B0BFBC3B-EDBA-264A-B5C9-46EFF03D7948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3FC72CF6-010E-7D4A-8601-8A3C1414BE34}" type="pres">
      <dgm:prSet presAssocID="{6DF420DF-FEB0-9B44-AA5D-E81954C3A4C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DFF974-B0D0-B94B-9D4F-4A38539F518A}" type="pres">
      <dgm:prSet presAssocID="{A5B146AC-4704-F543-ACD8-33CB387E7789}" presName="sibTrans" presStyleLbl="sibTrans2D1" presStyleIdx="2" presStyleCnt="4"/>
      <dgm:spPr/>
      <dgm:t>
        <a:bodyPr/>
        <a:lstStyle/>
        <a:p>
          <a:endParaRPr lang="en-US"/>
        </a:p>
      </dgm:t>
    </dgm:pt>
    <dgm:pt modelId="{5AD3647B-B38E-7140-A0D8-B01BCB9C8886}" type="pres">
      <dgm:prSet presAssocID="{A5B146AC-4704-F543-ACD8-33CB387E7789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981C3A49-A10E-7646-813F-720F7AF233C0}" type="pres">
      <dgm:prSet presAssocID="{8D1ECE1E-CBCB-ED45-9289-B41C3F05B35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E1E5A7-02A6-864F-B071-26976B1D278A}" type="pres">
      <dgm:prSet presAssocID="{950B2FEC-D600-614F-B3B2-6F25FFEEDAFD}" presName="sibTrans" presStyleLbl="sibTrans2D1" presStyleIdx="3" presStyleCnt="4"/>
      <dgm:spPr/>
      <dgm:t>
        <a:bodyPr/>
        <a:lstStyle/>
        <a:p>
          <a:endParaRPr lang="en-US"/>
        </a:p>
      </dgm:t>
    </dgm:pt>
    <dgm:pt modelId="{B0910208-63EF-7E4D-BF66-B591E50391E1}" type="pres">
      <dgm:prSet presAssocID="{950B2FEC-D600-614F-B3B2-6F25FFEEDAFD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4D45F9E4-3CA9-2646-BFC8-C4A922B8A975}" type="pres">
      <dgm:prSet presAssocID="{E4C696BC-C6A6-7A47-A8B2-4FFA0CE48D67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C096534-9E54-9D4E-99D4-CEBA24507F87}" srcId="{3A4A13A5-8C12-CF46-A247-1C1EDD79F90A}" destId="{8D1ECE1E-CBCB-ED45-9289-B41C3F05B351}" srcOrd="3" destOrd="0" parTransId="{4D196885-3BD7-DC42-BB97-A1D62A1A3036}" sibTransId="{950B2FEC-D600-614F-B3B2-6F25FFEEDAFD}"/>
    <dgm:cxn modelId="{437A5AB2-2C6A-A842-A0FE-D189F58C6402}" type="presOf" srcId="{B0BFBC3B-EDBA-264A-B5C9-46EFF03D7948}" destId="{7A6E85BD-C4AC-0641-80B2-A7F19801876E}" srcOrd="1" destOrd="0" presId="urn:microsoft.com/office/officeart/2005/8/layout/process1"/>
    <dgm:cxn modelId="{8B4D67C7-6C7F-564D-8C71-B2832C826C2A}" type="presOf" srcId="{950B2FEC-D600-614F-B3B2-6F25FFEEDAFD}" destId="{15E1E5A7-02A6-864F-B071-26976B1D278A}" srcOrd="0" destOrd="0" presId="urn:microsoft.com/office/officeart/2005/8/layout/process1"/>
    <dgm:cxn modelId="{2F8B4F3F-93FF-5047-88C9-99AAD43C1425}" type="presOf" srcId="{A5B146AC-4704-F543-ACD8-33CB387E7789}" destId="{93DFF974-B0D0-B94B-9D4F-4A38539F518A}" srcOrd="0" destOrd="0" presId="urn:microsoft.com/office/officeart/2005/8/layout/process1"/>
    <dgm:cxn modelId="{42070B9C-47D7-9A4E-AFE7-210F67A693C3}" srcId="{3A4A13A5-8C12-CF46-A247-1C1EDD79F90A}" destId="{E4C696BC-C6A6-7A47-A8B2-4FFA0CE48D67}" srcOrd="4" destOrd="0" parTransId="{ACB77961-C3B6-1046-978D-E419033DF5B3}" sibTransId="{F4FEC47A-BB26-4B4F-8C4C-5141ECADAE01}"/>
    <dgm:cxn modelId="{7BF3B0EC-C563-194D-BC16-2981A79850AD}" type="presOf" srcId="{9576B6C2-2F58-A84C-AA63-E671432FB0F8}" destId="{A35ED398-19FF-A14B-B023-656AFFD9BFC7}" srcOrd="1" destOrd="0" presId="urn:microsoft.com/office/officeart/2005/8/layout/process1"/>
    <dgm:cxn modelId="{C1DA85CB-6651-7D4B-974D-1E73FB266E7F}" type="presOf" srcId="{E4C696BC-C6A6-7A47-A8B2-4FFA0CE48D67}" destId="{4D45F9E4-3CA9-2646-BFC8-C4A922B8A975}" srcOrd="0" destOrd="0" presId="urn:microsoft.com/office/officeart/2005/8/layout/process1"/>
    <dgm:cxn modelId="{C2249A62-EE9E-784C-8351-83694FDD1E3C}" type="presOf" srcId="{B0BFBC3B-EDBA-264A-B5C9-46EFF03D7948}" destId="{BBDD9079-D431-2340-BD63-2460A0334D11}" srcOrd="0" destOrd="0" presId="urn:microsoft.com/office/officeart/2005/8/layout/process1"/>
    <dgm:cxn modelId="{E9220A31-7ACA-4347-93E1-0FDDAF785B6E}" type="presOf" srcId="{9576B6C2-2F58-A84C-AA63-E671432FB0F8}" destId="{52A26DD2-2222-AA43-877B-15E64AA1F046}" srcOrd="0" destOrd="0" presId="urn:microsoft.com/office/officeart/2005/8/layout/process1"/>
    <dgm:cxn modelId="{A0D022E0-FFE6-8F48-BB24-06DD3EA9C536}" type="presOf" srcId="{A5B146AC-4704-F543-ACD8-33CB387E7789}" destId="{5AD3647B-B38E-7140-A0D8-B01BCB9C8886}" srcOrd="1" destOrd="0" presId="urn:microsoft.com/office/officeart/2005/8/layout/process1"/>
    <dgm:cxn modelId="{531DA650-A82A-CC4D-AB04-86640678611D}" type="presOf" srcId="{950B2FEC-D600-614F-B3B2-6F25FFEEDAFD}" destId="{B0910208-63EF-7E4D-BF66-B591E50391E1}" srcOrd="1" destOrd="0" presId="urn:microsoft.com/office/officeart/2005/8/layout/process1"/>
    <dgm:cxn modelId="{7AF0FF3A-5FD2-E947-B7A0-1C9E2DEBEFE2}" srcId="{3A4A13A5-8C12-CF46-A247-1C1EDD79F90A}" destId="{6DF420DF-FEB0-9B44-AA5D-E81954C3A4C7}" srcOrd="2" destOrd="0" parTransId="{45BA7987-B171-9140-AFE1-447C4D826910}" sibTransId="{A5B146AC-4704-F543-ACD8-33CB387E7789}"/>
    <dgm:cxn modelId="{C9B93249-5921-BD4B-9BC8-9827C2CD7F3E}" type="presOf" srcId="{3A4A13A5-8C12-CF46-A247-1C1EDD79F90A}" destId="{0145CF59-C176-3848-A082-90E508675884}" srcOrd="0" destOrd="0" presId="urn:microsoft.com/office/officeart/2005/8/layout/process1"/>
    <dgm:cxn modelId="{8CBF92E5-A868-8E40-B9AC-4357B830F258}" type="presOf" srcId="{6DF420DF-FEB0-9B44-AA5D-E81954C3A4C7}" destId="{3FC72CF6-010E-7D4A-8601-8A3C1414BE34}" srcOrd="0" destOrd="0" presId="urn:microsoft.com/office/officeart/2005/8/layout/process1"/>
    <dgm:cxn modelId="{D56A63CA-A14F-244C-B702-8388F3FCE300}" srcId="{3A4A13A5-8C12-CF46-A247-1C1EDD79F90A}" destId="{317466B3-2E7A-1B41-8E23-9A0BA0B844D8}" srcOrd="1" destOrd="0" parTransId="{0DB2DDE5-E22A-E041-8751-C7C9F236E26B}" sibTransId="{B0BFBC3B-EDBA-264A-B5C9-46EFF03D7948}"/>
    <dgm:cxn modelId="{FCA5E557-BF3B-EB43-B1D4-E550745BCBFC}" type="presOf" srcId="{8D1ECE1E-CBCB-ED45-9289-B41C3F05B351}" destId="{981C3A49-A10E-7646-813F-720F7AF233C0}" srcOrd="0" destOrd="0" presId="urn:microsoft.com/office/officeart/2005/8/layout/process1"/>
    <dgm:cxn modelId="{DF5D20FA-70D8-104E-B8EC-A9467AC29000}" srcId="{3A4A13A5-8C12-CF46-A247-1C1EDD79F90A}" destId="{66710142-D15A-314C-928D-2B63DDAED0F2}" srcOrd="0" destOrd="0" parTransId="{E20C446D-DE9F-734A-9EFE-BC1B3DD3D179}" sibTransId="{9576B6C2-2F58-A84C-AA63-E671432FB0F8}"/>
    <dgm:cxn modelId="{8D6EA1AE-42EA-1F46-B515-8F51AB0928BF}" type="presOf" srcId="{66710142-D15A-314C-928D-2B63DDAED0F2}" destId="{F2CF5AD4-4065-3D4E-B5DD-BB85A2E08CBA}" srcOrd="0" destOrd="0" presId="urn:microsoft.com/office/officeart/2005/8/layout/process1"/>
    <dgm:cxn modelId="{8FC87C7B-68B8-114C-A12C-4ED89B4998DE}" type="presOf" srcId="{317466B3-2E7A-1B41-8E23-9A0BA0B844D8}" destId="{7EC9A08C-739C-F946-AEED-5C9FCDCEDCA3}" srcOrd="0" destOrd="0" presId="urn:microsoft.com/office/officeart/2005/8/layout/process1"/>
    <dgm:cxn modelId="{F65DE08D-B2CE-8A45-8728-5F454D10C33A}" type="presParOf" srcId="{0145CF59-C176-3848-A082-90E508675884}" destId="{F2CF5AD4-4065-3D4E-B5DD-BB85A2E08CBA}" srcOrd="0" destOrd="0" presId="urn:microsoft.com/office/officeart/2005/8/layout/process1"/>
    <dgm:cxn modelId="{2EF60AB9-9D80-A347-80E1-B1D23EA8B66E}" type="presParOf" srcId="{0145CF59-C176-3848-A082-90E508675884}" destId="{52A26DD2-2222-AA43-877B-15E64AA1F046}" srcOrd="1" destOrd="0" presId="urn:microsoft.com/office/officeart/2005/8/layout/process1"/>
    <dgm:cxn modelId="{CE9D2509-42B3-3641-88B2-18CDFA216AC9}" type="presParOf" srcId="{52A26DD2-2222-AA43-877B-15E64AA1F046}" destId="{A35ED398-19FF-A14B-B023-656AFFD9BFC7}" srcOrd="0" destOrd="0" presId="urn:microsoft.com/office/officeart/2005/8/layout/process1"/>
    <dgm:cxn modelId="{13E5E8FE-226A-E740-B5FF-14E8BAD1B926}" type="presParOf" srcId="{0145CF59-C176-3848-A082-90E508675884}" destId="{7EC9A08C-739C-F946-AEED-5C9FCDCEDCA3}" srcOrd="2" destOrd="0" presId="urn:microsoft.com/office/officeart/2005/8/layout/process1"/>
    <dgm:cxn modelId="{BE61119B-4D76-6647-ADFB-F3D10F426919}" type="presParOf" srcId="{0145CF59-C176-3848-A082-90E508675884}" destId="{BBDD9079-D431-2340-BD63-2460A0334D11}" srcOrd="3" destOrd="0" presId="urn:microsoft.com/office/officeart/2005/8/layout/process1"/>
    <dgm:cxn modelId="{24E09F2F-C950-724D-8F12-B94ED8DC1C03}" type="presParOf" srcId="{BBDD9079-D431-2340-BD63-2460A0334D11}" destId="{7A6E85BD-C4AC-0641-80B2-A7F19801876E}" srcOrd="0" destOrd="0" presId="urn:microsoft.com/office/officeart/2005/8/layout/process1"/>
    <dgm:cxn modelId="{F0844444-1447-CC48-870D-71FBAB044B15}" type="presParOf" srcId="{0145CF59-C176-3848-A082-90E508675884}" destId="{3FC72CF6-010E-7D4A-8601-8A3C1414BE34}" srcOrd="4" destOrd="0" presId="urn:microsoft.com/office/officeart/2005/8/layout/process1"/>
    <dgm:cxn modelId="{CA638D65-CC7D-A94C-8CBA-6A24353D3CD0}" type="presParOf" srcId="{0145CF59-C176-3848-A082-90E508675884}" destId="{93DFF974-B0D0-B94B-9D4F-4A38539F518A}" srcOrd="5" destOrd="0" presId="urn:microsoft.com/office/officeart/2005/8/layout/process1"/>
    <dgm:cxn modelId="{40BF94ED-187D-2448-A867-994DD4FAE806}" type="presParOf" srcId="{93DFF974-B0D0-B94B-9D4F-4A38539F518A}" destId="{5AD3647B-B38E-7140-A0D8-B01BCB9C8886}" srcOrd="0" destOrd="0" presId="urn:microsoft.com/office/officeart/2005/8/layout/process1"/>
    <dgm:cxn modelId="{E25623E9-0C3B-F84D-BFD6-4E1EC7EC48AA}" type="presParOf" srcId="{0145CF59-C176-3848-A082-90E508675884}" destId="{981C3A49-A10E-7646-813F-720F7AF233C0}" srcOrd="6" destOrd="0" presId="urn:microsoft.com/office/officeart/2005/8/layout/process1"/>
    <dgm:cxn modelId="{2B85D313-E5A2-9840-A59E-A742BF4C311F}" type="presParOf" srcId="{0145CF59-C176-3848-A082-90E508675884}" destId="{15E1E5A7-02A6-864F-B071-26976B1D278A}" srcOrd="7" destOrd="0" presId="urn:microsoft.com/office/officeart/2005/8/layout/process1"/>
    <dgm:cxn modelId="{CE84353B-A89D-CA4D-A741-8F9998FEA69B}" type="presParOf" srcId="{15E1E5A7-02A6-864F-B071-26976B1D278A}" destId="{B0910208-63EF-7E4D-BF66-B591E50391E1}" srcOrd="0" destOrd="0" presId="urn:microsoft.com/office/officeart/2005/8/layout/process1"/>
    <dgm:cxn modelId="{D857AA78-BE0F-E940-8B98-57CD7830112A}" type="presParOf" srcId="{0145CF59-C176-3848-A082-90E508675884}" destId="{4D45F9E4-3CA9-2646-BFC8-C4A922B8A975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A2D36C6-7B09-174A-8CA0-13B3DB33C4F4}">
      <dsp:nvSpPr>
        <dsp:cNvPr id="0" name=""/>
        <dsp:cNvSpPr/>
      </dsp:nvSpPr>
      <dsp:spPr>
        <a:xfrm>
          <a:off x="0" y="0"/>
          <a:ext cx="5635075" cy="81549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0" kern="1200" dirty="0" err="1" smtClean="0"/>
            <a:t>Scitech</a:t>
          </a:r>
          <a:r>
            <a:rPr lang="en-US" sz="3400" kern="1200" dirty="0" smtClean="0"/>
            <a:t> at City West</a:t>
          </a:r>
          <a:endParaRPr lang="en-AU" sz="3400" kern="1200" dirty="0"/>
        </a:p>
      </dsp:txBody>
      <dsp:txXfrm>
        <a:off x="0" y="0"/>
        <a:ext cx="5635075" cy="815490"/>
      </dsp:txXfrm>
    </dsp:sp>
    <dsp:sp modelId="{CEF2B5CF-0341-0F43-A8C6-3C0C5E4AED77}">
      <dsp:nvSpPr>
        <dsp:cNvPr id="0" name=""/>
        <dsp:cNvSpPr/>
      </dsp:nvSpPr>
      <dsp:spPr>
        <a:xfrm>
          <a:off x="0" y="912254"/>
          <a:ext cx="5635075" cy="81549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0" kern="1200" dirty="0" err="1" smtClean="0"/>
            <a:t>Scitech</a:t>
          </a:r>
          <a:r>
            <a:rPr lang="en-US" sz="3400" kern="1200" dirty="0" smtClean="0"/>
            <a:t> at Your School</a:t>
          </a:r>
          <a:endParaRPr lang="en-AU" sz="3400" kern="1200" dirty="0"/>
        </a:p>
      </dsp:txBody>
      <dsp:txXfrm>
        <a:off x="0" y="912254"/>
        <a:ext cx="5635075" cy="815490"/>
      </dsp:txXfrm>
    </dsp:sp>
    <dsp:sp modelId="{BCE202F2-D482-2B49-9832-656047C05CF1}">
      <dsp:nvSpPr>
        <dsp:cNvPr id="0" name=""/>
        <dsp:cNvSpPr/>
      </dsp:nvSpPr>
      <dsp:spPr>
        <a:xfrm>
          <a:off x="0" y="1827800"/>
          <a:ext cx="5635075" cy="81549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3400" b="0" kern="1200" dirty="0" err="1" smtClean="0"/>
            <a:t>Scitech</a:t>
          </a:r>
          <a:r>
            <a:rPr lang="en-AU" sz="3400" b="0" kern="1200" dirty="0" smtClean="0"/>
            <a:t> </a:t>
          </a:r>
          <a:r>
            <a:rPr lang="en-AU" sz="3400" kern="1200" dirty="0" smtClean="0"/>
            <a:t>Inspiring You</a:t>
          </a:r>
          <a:endParaRPr lang="en-AU" sz="3400" kern="1200" dirty="0"/>
        </a:p>
      </dsp:txBody>
      <dsp:txXfrm>
        <a:off x="0" y="1827800"/>
        <a:ext cx="5635075" cy="815490"/>
      </dsp:txXfrm>
    </dsp:sp>
    <dsp:sp modelId="{BA330A27-8A8C-D840-A12C-6D39DA0EE152}">
      <dsp:nvSpPr>
        <dsp:cNvPr id="0" name=""/>
        <dsp:cNvSpPr/>
      </dsp:nvSpPr>
      <dsp:spPr>
        <a:xfrm>
          <a:off x="0" y="2728555"/>
          <a:ext cx="5635075" cy="81549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3400" kern="1200" dirty="0" smtClean="0"/>
            <a:t>Resources for Your School</a:t>
          </a:r>
          <a:endParaRPr lang="en-AU" sz="3400" kern="1200" dirty="0"/>
        </a:p>
      </dsp:txBody>
      <dsp:txXfrm>
        <a:off x="0" y="2728555"/>
        <a:ext cx="5635075" cy="815490"/>
      </dsp:txXfrm>
    </dsp:sp>
    <dsp:sp modelId="{1A209EAC-9E17-8E45-A7AD-9EE9B97A7678}">
      <dsp:nvSpPr>
        <dsp:cNvPr id="0" name=""/>
        <dsp:cNvSpPr/>
      </dsp:nvSpPr>
      <dsp:spPr>
        <a:xfrm>
          <a:off x="0" y="3630289"/>
          <a:ext cx="5635075" cy="81549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3400" kern="1200" dirty="0" err="1" smtClean="0"/>
            <a:t>S</a:t>
          </a:r>
          <a:r>
            <a:rPr lang="en-AU" sz="3400" b="0" kern="1200" dirty="0" err="1" smtClean="0"/>
            <a:t>citech’s</a:t>
          </a:r>
          <a:r>
            <a:rPr lang="en-AU" sz="3400" kern="1200" dirty="0" smtClean="0"/>
            <a:t> Partnerships</a:t>
          </a:r>
          <a:endParaRPr lang="en-AU" sz="3400" kern="1200" dirty="0"/>
        </a:p>
      </dsp:txBody>
      <dsp:txXfrm>
        <a:off x="0" y="3630289"/>
        <a:ext cx="5635075" cy="81549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CF5AD4-4065-3D4E-B5DD-BB85A2E08CBA}">
      <dsp:nvSpPr>
        <dsp:cNvPr id="0" name=""/>
        <dsp:cNvSpPr/>
      </dsp:nvSpPr>
      <dsp:spPr>
        <a:xfrm>
          <a:off x="3295" y="1159645"/>
          <a:ext cx="1021633" cy="6129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Need</a:t>
          </a:r>
          <a:endParaRPr lang="en-US" sz="2400" kern="1200" dirty="0"/>
        </a:p>
      </dsp:txBody>
      <dsp:txXfrm>
        <a:off x="3295" y="1159645"/>
        <a:ext cx="1021633" cy="612980"/>
      </dsp:txXfrm>
    </dsp:sp>
    <dsp:sp modelId="{52A26DD2-2222-AA43-877B-15E64AA1F046}">
      <dsp:nvSpPr>
        <dsp:cNvPr id="0" name=""/>
        <dsp:cNvSpPr/>
      </dsp:nvSpPr>
      <dsp:spPr>
        <a:xfrm>
          <a:off x="1127092" y="1339452"/>
          <a:ext cx="216586" cy="25336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1127092" y="1339452"/>
        <a:ext cx="216586" cy="253365"/>
      </dsp:txXfrm>
    </dsp:sp>
    <dsp:sp modelId="{7EC9A08C-739C-F946-AEED-5C9FCDCEDCA3}">
      <dsp:nvSpPr>
        <dsp:cNvPr id="0" name=""/>
        <dsp:cNvSpPr/>
      </dsp:nvSpPr>
      <dsp:spPr>
        <a:xfrm>
          <a:off x="1433582" y="1159645"/>
          <a:ext cx="1021633" cy="6129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Think</a:t>
          </a:r>
          <a:endParaRPr lang="en-US" sz="2400" kern="1200" dirty="0"/>
        </a:p>
      </dsp:txBody>
      <dsp:txXfrm>
        <a:off x="1433582" y="1159645"/>
        <a:ext cx="1021633" cy="612980"/>
      </dsp:txXfrm>
    </dsp:sp>
    <dsp:sp modelId="{BBDD9079-D431-2340-BD63-2460A0334D11}">
      <dsp:nvSpPr>
        <dsp:cNvPr id="0" name=""/>
        <dsp:cNvSpPr/>
      </dsp:nvSpPr>
      <dsp:spPr>
        <a:xfrm>
          <a:off x="2557379" y="1339452"/>
          <a:ext cx="216586" cy="25336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2557379" y="1339452"/>
        <a:ext cx="216586" cy="253365"/>
      </dsp:txXfrm>
    </dsp:sp>
    <dsp:sp modelId="{3FC72CF6-010E-7D4A-8601-8A3C1414BE34}">
      <dsp:nvSpPr>
        <dsp:cNvPr id="0" name=""/>
        <dsp:cNvSpPr/>
      </dsp:nvSpPr>
      <dsp:spPr>
        <a:xfrm>
          <a:off x="2863869" y="1159645"/>
          <a:ext cx="1021633" cy="6129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Make</a:t>
          </a:r>
          <a:endParaRPr lang="en-US" sz="2400" kern="1200" dirty="0"/>
        </a:p>
      </dsp:txBody>
      <dsp:txXfrm>
        <a:off x="2863869" y="1159645"/>
        <a:ext cx="1021633" cy="612980"/>
      </dsp:txXfrm>
    </dsp:sp>
    <dsp:sp modelId="{93DFF974-B0D0-B94B-9D4F-4A38539F518A}">
      <dsp:nvSpPr>
        <dsp:cNvPr id="0" name=""/>
        <dsp:cNvSpPr/>
      </dsp:nvSpPr>
      <dsp:spPr>
        <a:xfrm>
          <a:off x="3987666" y="1339452"/>
          <a:ext cx="216586" cy="25336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987666" y="1339452"/>
        <a:ext cx="216586" cy="253365"/>
      </dsp:txXfrm>
    </dsp:sp>
    <dsp:sp modelId="{981C3A49-A10E-7646-813F-720F7AF233C0}">
      <dsp:nvSpPr>
        <dsp:cNvPr id="0" name=""/>
        <dsp:cNvSpPr/>
      </dsp:nvSpPr>
      <dsp:spPr>
        <a:xfrm>
          <a:off x="4294156" y="1159645"/>
          <a:ext cx="1021633" cy="6129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Try</a:t>
          </a:r>
          <a:endParaRPr lang="en-US" sz="2400" kern="1200" dirty="0"/>
        </a:p>
      </dsp:txBody>
      <dsp:txXfrm>
        <a:off x="4294156" y="1159645"/>
        <a:ext cx="1021633" cy="612980"/>
      </dsp:txXfrm>
    </dsp:sp>
    <dsp:sp modelId="{15E1E5A7-02A6-864F-B071-26976B1D278A}">
      <dsp:nvSpPr>
        <dsp:cNvPr id="0" name=""/>
        <dsp:cNvSpPr/>
      </dsp:nvSpPr>
      <dsp:spPr>
        <a:xfrm>
          <a:off x="5417953" y="1339452"/>
          <a:ext cx="216586" cy="25336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5417953" y="1339452"/>
        <a:ext cx="216586" cy="253365"/>
      </dsp:txXfrm>
    </dsp:sp>
    <dsp:sp modelId="{4D45F9E4-3CA9-2646-BFC8-C4A922B8A975}">
      <dsp:nvSpPr>
        <dsp:cNvPr id="0" name=""/>
        <dsp:cNvSpPr/>
      </dsp:nvSpPr>
      <dsp:spPr>
        <a:xfrm>
          <a:off x="5724443" y="1159645"/>
          <a:ext cx="1021633" cy="6129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Refine</a:t>
          </a:r>
          <a:endParaRPr lang="en-US" sz="2400" kern="1200" dirty="0"/>
        </a:p>
      </dsp:txBody>
      <dsp:txXfrm>
        <a:off x="5724443" y="1159645"/>
        <a:ext cx="1021633" cy="6129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A0896B-90AE-5345-8735-4D216337C4BD}" type="datetimeFigureOut">
              <a:rPr lang="en-US" smtClean="0"/>
              <a:pPr/>
              <a:t>6/10/17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FE2A6-AD8F-0A44-BC2E-E3FC2C5E3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FF5A59-6308-4494-A220-CE0E2AED7CA9}" type="datetimeFigureOut">
              <a:rPr lang="en-AU" smtClean="0"/>
              <a:pPr/>
              <a:t>6/10/17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F2EDEA-B84D-4908-9758-B0ED8A76B14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64314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11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59624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12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59624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13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596246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14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385310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15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385310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16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385310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17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887460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18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A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19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20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1738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A NFP </a:t>
            </a:r>
            <a:r>
              <a:rPr lang="en-US" sz="1200" dirty="0" err="1" smtClean="0"/>
              <a:t>organisation</a:t>
            </a:r>
            <a:r>
              <a:rPr lang="en-US" sz="1200" dirty="0" smtClean="0"/>
              <a:t> that seeks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10B30-159C-446B-8D3D-A07C51CA0BCA}" type="slidenum">
              <a:rPr lang="en-AU" smtClean="0"/>
              <a:pPr/>
              <a:t>2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39046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21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22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23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24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Rescue,</a:t>
            </a:r>
          </a:p>
          <a:p>
            <a:r>
              <a:rPr lang="en-AU" dirty="0" smtClean="0"/>
              <a:t>Dance soccer</a:t>
            </a:r>
          </a:p>
          <a:p>
            <a:r>
              <a:rPr lang="en-AU" dirty="0" smtClean="0"/>
              <a:t>Ev3 although don’t need it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25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26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887460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27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28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29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30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1738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In centre or at your school, in your community</a:t>
            </a:r>
          </a:p>
          <a:p>
            <a:r>
              <a:rPr lang="en-US" baseline="0" dirty="0" smtClean="0"/>
              <a:t>16 programs</a:t>
            </a:r>
          </a:p>
          <a:p>
            <a:r>
              <a:rPr lang="en-US" baseline="0" dirty="0" smtClean="0"/>
              <a:t>4000 teacher </a:t>
            </a:r>
            <a:r>
              <a:rPr lang="en-US" baseline="0" dirty="0" err="1" smtClean="0"/>
              <a:t>engageents</a:t>
            </a:r>
            <a:endParaRPr lang="en-US" baseline="0" dirty="0" smtClean="0"/>
          </a:p>
          <a:p>
            <a:r>
              <a:rPr lang="en-US" baseline="0" dirty="0" smtClean="0"/>
              <a:t>800 pre-service</a:t>
            </a:r>
          </a:p>
          <a:p>
            <a:endParaRPr lang="en-US" baseline="0" dirty="0" smtClean="0"/>
          </a:p>
          <a:p>
            <a:r>
              <a:rPr lang="en-US" baseline="0" dirty="0" smtClean="0"/>
              <a:t>Currently </a:t>
            </a:r>
            <a:r>
              <a:rPr lang="en-US" baseline="0" dirty="0" err="1" smtClean="0"/>
              <a:t>focussing</a:t>
            </a:r>
            <a:r>
              <a:rPr lang="en-US" baseline="0" dirty="0" smtClean="0"/>
              <a:t> on Technologies </a:t>
            </a:r>
            <a:r>
              <a:rPr lang="en-US" baseline="0" dirty="0" err="1" smtClean="0"/>
              <a:t>Curriculm</a:t>
            </a:r>
            <a:r>
              <a:rPr lang="en-US" baseline="0" dirty="0" smtClean="0"/>
              <a:t> and whole-school 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10B30-159C-446B-8D3D-A07C51CA0BCA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110775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31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$160 for 10 weeks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32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/>
              <a:t>Hire:</a:t>
            </a:r>
            <a:r>
              <a:rPr lang="en-US" sz="1200" dirty="0" smtClean="0"/>
              <a:t> $300 for 3 weeks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33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34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173885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10B30-159C-446B-8D3D-A07C51CA0BCA}" type="slidenum">
              <a:rPr lang="en-AU" smtClean="0"/>
              <a:pPr/>
              <a:t>35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110775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36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Website</a:t>
            </a:r>
            <a:r>
              <a:rPr lang="en-AU" baseline="0" dirty="0" smtClean="0"/>
              <a:t> has list of other workshops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10B30-159C-446B-8D3D-A07C51CA0BCA}" type="slidenum">
              <a:rPr lang="en-AU" smtClean="0"/>
              <a:pPr/>
              <a:t>37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8177043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10B30-159C-446B-8D3D-A07C51CA0BCA}" type="slidenum">
              <a:rPr lang="en-AU" smtClean="0"/>
              <a:pPr/>
              <a:t>38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817704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10B30-159C-446B-8D3D-A07C51CA0BCA}" type="slidenum">
              <a:rPr lang="en-AU" smtClean="0"/>
              <a:pPr/>
              <a:t>39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390468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40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4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031533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41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42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173885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en-AU" sz="12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10B30-159C-446B-8D3D-A07C51CA0BCA}" type="slidenum">
              <a:rPr lang="en-AU" smtClean="0"/>
              <a:pPr/>
              <a:t>43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110775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5BD9C-3C17-49FD-8542-1141F5AA1384}" type="slidenum">
              <a:rPr lang="en-AU" smtClean="0">
                <a:solidFill>
                  <a:prstClr val="black"/>
                </a:solidFill>
              </a:rPr>
              <a:pPr/>
              <a:t>44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5966492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T4 per year</a:t>
            </a:r>
          </a:p>
          <a:p>
            <a:r>
              <a:rPr lang="en-AU" sz="12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1200" dirty="0" err="1" smtClean="0"/>
              <a:t>eachers</a:t>
            </a:r>
            <a:r>
              <a:rPr lang="en-US" sz="1200" dirty="0" smtClean="0"/>
              <a:t> Speed Dating PL. By the end of a TMWA event you have 8-10 great takeaway ideas and many professional connections that continue to inspire you months after the event is over. </a:t>
            </a:r>
            <a:br>
              <a:rPr lang="en-US" sz="1200" dirty="0" smtClean="0"/>
            </a:b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45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number of schools are using STEM </a:t>
            </a:r>
            <a:r>
              <a:rPr lang="en-US" dirty="0" err="1" smtClean="0"/>
              <a:t>Clobs</a:t>
            </a:r>
            <a:r>
              <a:rPr lang="en-US" dirty="0" smtClean="0"/>
              <a:t> – </a:t>
            </a:r>
            <a:r>
              <a:rPr lang="en-US" dirty="0" err="1" smtClean="0"/>
              <a:t>Coderdojos</a:t>
            </a:r>
            <a:r>
              <a:rPr lang="en-US" dirty="0" smtClean="0"/>
              <a:t> as a way to get school into the new Tech Curriculum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r>
              <a:rPr lang="en-US" sz="1200" dirty="0" smtClean="0"/>
              <a:t/>
            </a:r>
            <a:br>
              <a:rPr lang="en-US" sz="1200" dirty="0" smtClean="0"/>
            </a:b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46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932217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10B30-159C-446B-8D3D-A07C51CA0BCA}" type="slidenum">
              <a:rPr lang="en-AU" smtClean="0"/>
              <a:pPr/>
              <a:t>47</a:t>
            </a:fld>
            <a:endParaRPr lang="en-AU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8548540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10B30-159C-446B-8D3D-A07C51CA0BCA}" type="slidenum">
              <a:rPr lang="en-AU" smtClean="0"/>
              <a:pPr/>
              <a:t>48</a:t>
            </a:fld>
            <a:endParaRPr lang="en-AU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4286007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49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37249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6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1738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7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996886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aseline="0" dirty="0" smtClean="0"/>
              <a:t>2 per year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8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99688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9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996886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aseline="0" dirty="0" smtClean="0"/>
              <a:t>2 per year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2EDEA-B84D-4908-9758-B0ED8A76B14C}" type="slidenum">
              <a:rPr lang="en-AU" smtClean="0"/>
              <a:pPr/>
              <a:t>10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99688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/>
              <a:pPr/>
              <a:t>6/10/17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27344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/>
              <a:pPr/>
              <a:t>6/10/17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31972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/>
              <a:pPr/>
              <a:t>6/10/17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588915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6/10/17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‹#›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62888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6/10/17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‹#›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821948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6/10/17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‹#›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76864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6/10/17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‹#›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641309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6/10/17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‹#›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74779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6/10/17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‹#›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772743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6/10/17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‹#›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987047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6/10/17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‹#›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61438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/>
              <a:pPr/>
              <a:t>6/10/17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797738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6/10/17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‹#›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880889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6/10/17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‹#›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325798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6/10/17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‹#›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13396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/>
              <a:pPr/>
              <a:t>6/10/17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18956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/>
              <a:pPr/>
              <a:t>6/10/17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48812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/>
              <a:pPr/>
              <a:t>6/10/17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36453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/>
              <a:pPr/>
              <a:t>6/10/17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90323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/>
              <a:pPr/>
              <a:t>6/10/17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46681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/>
              <a:pPr/>
              <a:t>6/10/17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03028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23DA-CC1E-4772-A84A-F1776E94BAD2}" type="datetimeFigureOut">
              <a:rPr lang="en-AU" smtClean="0"/>
              <a:pPr/>
              <a:t>6/10/17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CEAF-00B7-47BF-BDEC-3F7EB44F486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69862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323DA-CC1E-4772-A84A-F1776E94BAD2}" type="datetimeFigureOut">
              <a:rPr lang="en-AU" smtClean="0"/>
              <a:pPr/>
              <a:t>6/10/17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9CEAF-00B7-47BF-BDEC-3F7EB44F486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21470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323DA-CC1E-4772-A84A-F1776E94BAD2}" type="datetimeFigureOut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6/10/17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9CEAF-00B7-47BF-BDEC-3F7EB44F486D}" type="slidenum">
              <a:rPr lang="en-AU" smtClean="0">
                <a:solidFill>
                  <a:srgbClr val="595959">
                    <a:tint val="75000"/>
                  </a:srgbClr>
                </a:solidFill>
              </a:rPr>
              <a:pPr/>
              <a:t>‹#›</a:t>
            </a:fld>
            <a:endParaRPr lang="en-AU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54470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image" Target="../media/image13.png"/><Relationship Id="rId1" Type="http://schemas.openxmlformats.org/officeDocument/2006/relationships/video" Target="file://localhost/Volumes/USB%20DISK/Scitech%20CSI%20At%20Home%20Activities_Trailer.mp4" TargetMode="Externa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5" Type="http://schemas.openxmlformats.org/officeDocument/2006/relationships/image" Target="../media/image16.png"/><Relationship Id="rId6" Type="http://schemas.openxmlformats.org/officeDocument/2006/relationships/diagramData" Target="../diagrams/data3.xml"/><Relationship Id="rId7" Type="http://schemas.openxmlformats.org/officeDocument/2006/relationships/diagramLayout" Target="../diagrams/layout3.xml"/><Relationship Id="rId8" Type="http://schemas.openxmlformats.org/officeDocument/2006/relationships/diagramQuickStyle" Target="../diagrams/quickStyle3.xml"/><Relationship Id="rId9" Type="http://schemas.openxmlformats.org/officeDocument/2006/relationships/diagramColors" Target="../diagrams/colors3.xml"/><Relationship Id="rId10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4" Type="http://schemas.openxmlformats.org/officeDocument/2006/relationships/image" Target="../media/image17.png"/><Relationship Id="rId1" Type="http://schemas.openxmlformats.org/officeDocument/2006/relationships/video" Target="file://localhost/Users/helenoke/Desktop/Behind%20the%20scenes%20of%20Rio%20Tinto%20Innovation%20Central%20%5BLow,%20480x360%5D.mp4" TargetMode="Externa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4" Type="http://schemas.openxmlformats.org/officeDocument/2006/relationships/image" Target="../media/image28.png"/><Relationship Id="rId1" Type="http://schemas.openxmlformats.org/officeDocument/2006/relationships/video" Target="file://localhost/Users/helenoke/Desktop/Rio%20Tinto%20Innovation%20Festival%202017%20%5BLow,%20480x360%5D.mp4" TargetMode="Externa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4" Type="http://schemas.openxmlformats.org/officeDocument/2006/relationships/image" Target="../media/image44.png"/><Relationship Id="rId1" Type="http://schemas.openxmlformats.org/officeDocument/2006/relationships/video" Target="file://localhost/Volumes/USB%20DISK/Scitech%20Intensive%20Robotics%20Program%20%5BLow,%20480x360%5D.mp4" TargetMode="External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34.pn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4" Type="http://schemas.openxmlformats.org/officeDocument/2006/relationships/image" Target="../media/image56.jpeg"/><Relationship Id="rId5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59.png"/><Relationship Id="rId5" Type="http://schemas.openxmlformats.org/officeDocument/2006/relationships/image" Target="../media/image60.png"/><Relationship Id="rId6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diagramQuickStyle" Target="../diagrams/quickStyle2.xml"/><Relationship Id="rId12" Type="http://schemas.openxmlformats.org/officeDocument/2006/relationships/diagramColors" Target="../diagrams/colors2.xml"/><Relationship Id="rId13" Type="http://schemas.microsoft.com/office/2007/relationships/diagramDrawing" Target="../diagrams/drawing2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eg"/><Relationship Id="rId4" Type="http://schemas.openxmlformats.org/officeDocument/2006/relationships/diagramData" Target="../diagrams/data1.xml"/><Relationship Id="rId5" Type="http://schemas.openxmlformats.org/officeDocument/2006/relationships/diagramLayout" Target="../diagrams/layout1.xml"/><Relationship Id="rId6" Type="http://schemas.openxmlformats.org/officeDocument/2006/relationships/diagramQuickStyle" Target="../diagrams/quickStyle1.xml"/><Relationship Id="rId7" Type="http://schemas.openxmlformats.org/officeDocument/2006/relationships/diagramColors" Target="../diagrams/colors1.xml"/><Relationship Id="rId8" Type="http://schemas.microsoft.com/office/2007/relationships/diagramDrawing" Target="../diagrams/drawing1.xml"/><Relationship Id="rId9" Type="http://schemas.openxmlformats.org/officeDocument/2006/relationships/diagramData" Target="../diagrams/data2.xml"/><Relationship Id="rId10" Type="http://schemas.openxmlformats.org/officeDocument/2006/relationships/diagramLayout" Target="../diagrams/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6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64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6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4" Type="http://schemas.openxmlformats.org/officeDocument/2006/relationships/image" Target="../media/image67.jpeg"/><Relationship Id="rId5" Type="http://schemas.openxmlformats.org/officeDocument/2006/relationships/hyperlink" Target="http://stemlearning.org.au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7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76.jpeg"/><Relationship Id="rId5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2943" y="1597625"/>
            <a:ext cx="831549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cap="all" spc="300" dirty="0" err="1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scitech</a:t>
            </a:r>
            <a:r>
              <a:rPr lang="en-AU" sz="3200" b="1" cap="all" spc="3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cap="all" spc="3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AU" sz="3200" b="1" cap="all" spc="3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cap="all" spc="3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 your </a:t>
            </a:r>
          </a:p>
          <a:p>
            <a:r>
              <a:rPr lang="en-AU" sz="3200" cap="all" spc="3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 through wonder</a:t>
            </a:r>
          </a:p>
          <a:p>
            <a:endParaRPr lang="en-AU" sz="3200" b="1" cap="all" spc="300" dirty="0" smtClean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3200" b="1" cap="all" spc="300" dirty="0" smtClean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400" cap="all" spc="3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3 Teachers</a:t>
            </a:r>
          </a:p>
          <a:p>
            <a:endParaRPr lang="en-AU" sz="2400" b="1" cap="all" spc="600" dirty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06868" y="5374247"/>
            <a:ext cx="2676525" cy="571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93148" y="5591207"/>
            <a:ext cx="3576932" cy="318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aseline="30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2017</a:t>
            </a:r>
            <a:endParaRPr lang="en-GB" sz="2200" baseline="30000" dirty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6806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652" y="788995"/>
            <a:ext cx="8230776" cy="550238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40758" y="515438"/>
            <a:ext cx="7914101" cy="55722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Whodunit?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Scitech CSI At Home Activities_Trailer.mp4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1071443"/>
            <a:ext cx="9144000" cy="51435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97456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1" y="238108"/>
            <a:ext cx="8215650" cy="1452581"/>
          </a:xfrm>
        </p:spPr>
        <p:txBody>
          <a:bodyPr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Permanent Exhibitions</a:t>
            </a:r>
            <a:b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800" b="1" dirty="0" smtClean="0">
                <a:solidFill>
                  <a:srgbClr val="606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Rio Tinto Innovation Central</a:t>
            </a:r>
            <a:r>
              <a:rPr lang="en-AU" sz="3200" b="1" dirty="0" smtClean="0">
                <a:solidFill>
                  <a:srgbClr val="606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606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8600" y="2171700"/>
            <a:ext cx="7016750" cy="4005264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 rot="5400000">
            <a:off x="-210157" y="1733690"/>
            <a:ext cx="3734267" cy="298375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 rot="5400000">
            <a:off x="5634039" y="1824042"/>
            <a:ext cx="3721100" cy="279082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7163" y="1358900"/>
            <a:ext cx="2734535" cy="37592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graphicFrame>
        <p:nvGraphicFramePr>
          <p:cNvPr id="24" name="Diagram 23"/>
          <p:cNvGraphicFramePr/>
          <p:nvPr/>
        </p:nvGraphicFramePr>
        <p:xfrm>
          <a:off x="1179981" y="4518532"/>
          <a:ext cx="6749373" cy="2932271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1" y="238108"/>
            <a:ext cx="8215650" cy="1452581"/>
          </a:xfrm>
        </p:spPr>
        <p:txBody>
          <a:bodyPr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Permanent Exhibitions</a:t>
            </a:r>
            <a:b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800" b="1" dirty="0" smtClean="0">
                <a:solidFill>
                  <a:srgbClr val="606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Rio Tinto Innovation Central</a:t>
            </a:r>
            <a:r>
              <a:rPr lang="en-AU" sz="3200" b="1" dirty="0" smtClean="0">
                <a:solidFill>
                  <a:srgbClr val="606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606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3394" y="2274666"/>
            <a:ext cx="7016750" cy="4005264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</a:p>
        </p:txBody>
      </p:sp>
      <p:pic>
        <p:nvPicPr>
          <p:cNvPr id="6" name="Behind the scenes of Rio Tinto Innovation Central [Low, 480x360].mp4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57483" y="1406928"/>
            <a:ext cx="812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4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1" y="238108"/>
            <a:ext cx="8215650" cy="1452581"/>
          </a:xfrm>
        </p:spPr>
        <p:txBody>
          <a:bodyPr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Permanent Exhibitions</a:t>
            </a:r>
            <a:b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800" b="1" dirty="0" smtClean="0">
                <a:solidFill>
                  <a:srgbClr val="606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Rio Tinto Innovation Central – Maker Space</a:t>
            </a:r>
            <a:r>
              <a:rPr lang="en-AU" sz="3200" b="1" dirty="0" smtClean="0">
                <a:solidFill>
                  <a:srgbClr val="606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606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9538" y="1660545"/>
            <a:ext cx="7725439" cy="4005264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7585" y="1719340"/>
            <a:ext cx="8069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Facilitate real world, hands-on, project based learning</a:t>
            </a:r>
          </a:p>
          <a:p>
            <a:endParaRPr lang="en-US" sz="2800" dirty="0" smtClean="0"/>
          </a:p>
          <a:p>
            <a:r>
              <a:rPr lang="en-US" sz="2800" dirty="0" smtClean="0"/>
              <a:t>Develops skills that are difficult to teach in a classroom</a:t>
            </a:r>
            <a:endParaRPr lang="en-US" sz="2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092" y="3562755"/>
            <a:ext cx="3492500" cy="23241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7652" y="3531618"/>
            <a:ext cx="3631745" cy="23389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46200"/>
          </a:xfrm>
        </p:spPr>
        <p:txBody>
          <a:bodyPr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Planetarium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250" y="952842"/>
            <a:ext cx="7753350" cy="2413932"/>
          </a:xfrm>
        </p:spPr>
        <p:txBody>
          <a:bodyPr>
            <a:noAutofit/>
          </a:bodyPr>
          <a:lstStyle/>
          <a:p>
            <a:endParaRPr lang="en-US" sz="1800" dirty="0" smtClean="0"/>
          </a:p>
          <a:p>
            <a:r>
              <a:rPr lang="en-US" dirty="0" smtClean="0"/>
              <a:t>180 degree dome with surround sound and laser projection</a:t>
            </a:r>
          </a:p>
          <a:p>
            <a:r>
              <a:rPr lang="en-US" dirty="0" smtClean="0"/>
              <a:t>A range of science and astronomy topics plus live talk on night sky</a:t>
            </a:r>
            <a:endParaRPr lang="en-AU" dirty="0" smtClean="0">
              <a:latin typeface="Calibri"/>
              <a:cs typeface="Calibri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9073" y="3360602"/>
            <a:ext cx="5088154" cy="286629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46200"/>
          </a:xfrm>
        </p:spPr>
        <p:txBody>
          <a:bodyPr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CSIRO Lab – Workshops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250" y="952842"/>
            <a:ext cx="7753350" cy="2413932"/>
          </a:xfrm>
        </p:spPr>
        <p:txBody>
          <a:bodyPr>
            <a:noAutofit/>
          </a:bodyPr>
          <a:lstStyle/>
          <a:p>
            <a:endParaRPr lang="en-US" sz="1800" dirty="0" smtClean="0"/>
          </a:p>
          <a:p>
            <a:r>
              <a:rPr lang="en-US" dirty="0" smtClean="0">
                <a:latin typeface="Calibri"/>
                <a:cs typeface="Calibri"/>
              </a:rPr>
              <a:t>Robotics </a:t>
            </a:r>
          </a:p>
          <a:p>
            <a:r>
              <a:rPr lang="en-US" dirty="0" smtClean="0">
                <a:latin typeface="Calibri"/>
                <a:cs typeface="Calibri"/>
              </a:rPr>
              <a:t>Animation Science </a:t>
            </a:r>
          </a:p>
          <a:p>
            <a:r>
              <a:rPr lang="en-US" dirty="0" smtClean="0">
                <a:latin typeface="Calibri"/>
                <a:cs typeface="Calibri"/>
              </a:rPr>
              <a:t>Digital Microscopy </a:t>
            </a:r>
          </a:p>
          <a:p>
            <a:r>
              <a:rPr lang="en-US" dirty="0" err="1" smtClean="0">
                <a:latin typeface="Calibri"/>
                <a:cs typeface="Calibri"/>
              </a:rPr>
              <a:t>littleBits</a:t>
            </a:r>
            <a:r>
              <a:rPr lang="en-US" dirty="0" smtClean="0">
                <a:latin typeface="Calibri"/>
                <a:cs typeface="Calibri"/>
              </a:rPr>
              <a:t>™ Designers</a:t>
            </a:r>
            <a:endParaRPr lang="en-AU" dirty="0" smtClean="0">
              <a:latin typeface="Calibri"/>
              <a:cs typeface="Calibri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252" y="3549066"/>
            <a:ext cx="3824675" cy="286850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082" y="3560473"/>
            <a:ext cx="3889021" cy="283761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627" y="1"/>
            <a:ext cx="8818373" cy="1579172"/>
          </a:xfrm>
        </p:spPr>
        <p:txBody>
          <a:bodyPr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CSIRO Lab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667" y="1223163"/>
            <a:ext cx="7753350" cy="50202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AU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Holiday Tech Workshops</a:t>
            </a:r>
          </a:p>
          <a:p>
            <a:r>
              <a:rPr lang="en-US" dirty="0" smtClean="0"/>
              <a:t>NAO Robot Experience</a:t>
            </a:r>
          </a:p>
          <a:p>
            <a:r>
              <a:rPr lang="en-US" dirty="0" smtClean="0"/>
              <a:t>Circuit Bunnies</a:t>
            </a:r>
          </a:p>
          <a:p>
            <a:r>
              <a:rPr lang="en-US" dirty="0" smtClean="0"/>
              <a:t>Beginner </a:t>
            </a:r>
            <a:r>
              <a:rPr lang="en-US" dirty="0" err="1" smtClean="0"/>
              <a:t>Arduino</a:t>
            </a:r>
            <a:endParaRPr lang="en-US" dirty="0" smtClean="0"/>
          </a:p>
          <a:p>
            <a:pPr>
              <a:buNone/>
            </a:pPr>
            <a:endParaRPr lang="en-AU" sz="2400" b="1" dirty="0" smtClean="0">
              <a:solidFill>
                <a:srgbClr val="4D529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en-AU" b="1" dirty="0" smtClean="0">
              <a:solidFill>
                <a:srgbClr val="4D529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AU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 of School Tech Workshops T2</a:t>
            </a:r>
          </a:p>
          <a:p>
            <a:r>
              <a:rPr lang="en-US" dirty="0" smtClean="0"/>
              <a:t>Robotics &amp; </a:t>
            </a:r>
            <a:r>
              <a:rPr lang="en-US" dirty="0" err="1" smtClean="0"/>
              <a:t>Insectbots</a:t>
            </a:r>
            <a:endParaRPr lang="en-US" dirty="0" smtClean="0"/>
          </a:p>
          <a:p>
            <a:r>
              <a:rPr lang="en-US" dirty="0" smtClean="0"/>
              <a:t>Technology and Electronics – </a:t>
            </a:r>
            <a:r>
              <a:rPr lang="en-US" dirty="0" err="1" smtClean="0"/>
              <a:t>Frankentoy</a:t>
            </a:r>
            <a:endParaRPr lang="en-US" dirty="0" smtClean="0"/>
          </a:p>
          <a:p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927" y="1962813"/>
            <a:ext cx="1670984" cy="1670984"/>
          </a:xfrm>
          <a:prstGeom prst="rect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" name="AutoShape 2" descr="Image result for nao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170889" y="1788953"/>
            <a:ext cx="1161773" cy="18975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2243" y="2226849"/>
            <a:ext cx="1598471" cy="93302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7854" y="5256617"/>
            <a:ext cx="1519779" cy="139637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45185" y="5297427"/>
            <a:ext cx="2345123" cy="15605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1" y="238108"/>
            <a:ext cx="8215650" cy="1452581"/>
          </a:xfrm>
        </p:spPr>
        <p:txBody>
          <a:bodyPr>
            <a:normAutofit/>
          </a:bodyPr>
          <a:lstStyle/>
          <a:p>
            <a:r>
              <a:rPr lang="en-AU" sz="36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Innovation Festival</a:t>
            </a:r>
            <a:br>
              <a:rPr lang="en-AU" sz="36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dirty="0"/>
          </a:p>
        </p:txBody>
      </p:sp>
      <p:pic>
        <p:nvPicPr>
          <p:cNvPr id="8" name="Rio Tinto Innovation Festival 2017 [Low, 480x360].mp4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04144" y="1825625"/>
            <a:ext cx="7735712" cy="43513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58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58" y="515438"/>
            <a:ext cx="7914101" cy="4628062"/>
          </a:xfrm>
        </p:spPr>
        <p:txBody>
          <a:bodyPr anchor="t" anchorCtr="0"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Brainstorm Challenge Days 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24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7400" y="4622800"/>
            <a:ext cx="71755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Students increase their confidence and team building skills while extending their interest in STEM through a series of challenges against other schools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00" y="1676401"/>
            <a:ext cx="4199467" cy="23622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3149" y="1676400"/>
            <a:ext cx="4282251" cy="23622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58" y="515438"/>
            <a:ext cx="7914101" cy="4628062"/>
          </a:xfrm>
        </p:spPr>
        <p:txBody>
          <a:bodyPr anchor="t" anchorCtr="0">
            <a:normAutofit/>
          </a:bodyPr>
          <a:lstStyle/>
          <a:p>
            <a:r>
              <a:rPr lang="en-AU" sz="3200" b="1" dirty="0" err="1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Scitech</a:t>
            </a:r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Gifted &amp; Talented Program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24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7400" y="4622800"/>
            <a:ext cx="7175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Three-year program for Years 6, 7 and 8. </a:t>
            </a:r>
          </a:p>
          <a:p>
            <a:endParaRPr lang="en-US" sz="2400" dirty="0" smtClean="0"/>
          </a:p>
          <a:p>
            <a:r>
              <a:rPr lang="en-US" sz="2400" dirty="0" smtClean="0"/>
              <a:t>Students in Year 6 are nominated for entrance into </a:t>
            </a:r>
            <a:r>
              <a:rPr lang="en-US" sz="2400" dirty="0" err="1" smtClean="0"/>
              <a:t>Scitech</a:t>
            </a:r>
            <a:r>
              <a:rPr lang="en-US" sz="2400" dirty="0" smtClean="0"/>
              <a:t> GT by their PEAC teacher or coordinator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7760" y="1467983"/>
            <a:ext cx="5444292" cy="306695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58" y="515438"/>
            <a:ext cx="7914101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err="1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Scitech’s</a:t>
            </a:r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Mission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0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1492" y="1109670"/>
            <a:ext cx="7976557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endParaRPr lang="en-AU" sz="2800" dirty="0" smtClean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/>
              <a:t>Seeks to </a:t>
            </a:r>
            <a:r>
              <a:rPr lang="en-US" sz="2800" i="1" dirty="0" smtClean="0">
                <a:solidFill>
                  <a:srgbClr val="FF0000"/>
                </a:solidFill>
              </a:rPr>
              <a:t>increase</a:t>
            </a:r>
            <a:r>
              <a:rPr lang="en-US" sz="2800" i="1" dirty="0" smtClean="0"/>
              <a:t> </a:t>
            </a:r>
            <a:r>
              <a:rPr lang="en-US" sz="2800" i="1" dirty="0" smtClean="0">
                <a:solidFill>
                  <a:srgbClr val="FF0000"/>
                </a:solidFill>
              </a:rPr>
              <a:t>awareness</a:t>
            </a:r>
            <a:r>
              <a:rPr lang="en-US" sz="2800" dirty="0" smtClean="0">
                <a:solidFill>
                  <a:srgbClr val="FF0000"/>
                </a:solidFill>
              </a:rPr>
              <a:t>, </a:t>
            </a:r>
            <a:r>
              <a:rPr lang="en-US" sz="2800" i="1" dirty="0" smtClean="0">
                <a:solidFill>
                  <a:srgbClr val="FF0000"/>
                </a:solidFill>
              </a:rPr>
              <a:t>interest, capability </a:t>
            </a:r>
            <a:r>
              <a:rPr lang="en-US" sz="2800" dirty="0" smtClean="0"/>
              <a:t>and</a:t>
            </a:r>
            <a:r>
              <a:rPr lang="en-US" sz="2800" i="1" dirty="0" smtClean="0"/>
              <a:t> </a:t>
            </a:r>
            <a:r>
              <a:rPr lang="en-US" sz="2800" i="1" dirty="0" smtClean="0">
                <a:solidFill>
                  <a:srgbClr val="FF0000"/>
                </a:solidFill>
              </a:rPr>
              <a:t>participation</a:t>
            </a:r>
            <a:r>
              <a:rPr lang="en-US" sz="2800" i="1" dirty="0" smtClean="0"/>
              <a:t> </a:t>
            </a:r>
            <a:r>
              <a:rPr lang="en-US" sz="2800" dirty="0" smtClean="0"/>
              <a:t>in STEM by all Western Australians.</a:t>
            </a:r>
            <a:r>
              <a:rPr lang="en-AU" sz="2800" dirty="0" smtClean="0"/>
              <a:t> 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AU" sz="2200" dirty="0" smtClean="0"/>
          </a:p>
          <a:p>
            <a:pPr>
              <a:buNone/>
            </a:pPr>
            <a:endParaRPr lang="en-AU" sz="2200" dirty="0" smtClean="0"/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324652" y="5766619"/>
            <a:ext cx="710625" cy="184617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ectangle 8"/>
          <p:cNvSpPr/>
          <p:nvPr/>
        </p:nvSpPr>
        <p:spPr>
          <a:xfrm>
            <a:off x="4315374" y="5833773"/>
            <a:ext cx="1814051" cy="13641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068" y="3462754"/>
            <a:ext cx="7331661" cy="257794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9135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89C5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3970751"/>
            <a:ext cx="7886700" cy="2156108"/>
          </a:xfrm>
        </p:spPr>
        <p:txBody>
          <a:bodyPr anchor="b" anchorCtr="0">
            <a:normAutofit/>
          </a:bodyPr>
          <a:lstStyle/>
          <a:p>
            <a:pPr marL="0" indent="0">
              <a:buNone/>
            </a:pPr>
            <a:r>
              <a:rPr lang="en-AU" sz="4000" spc="30" dirty="0" err="1" smtClean="0">
                <a:solidFill>
                  <a:srgbClr val="D1E8F7"/>
                </a:solidFill>
                <a:latin typeface="Arial" panose="020B0604020202020204" pitchFamily="34" charset="0"/>
              </a:rPr>
              <a:t>Scitech</a:t>
            </a:r>
            <a:r>
              <a:rPr lang="en-AU" sz="4000" spc="30" dirty="0" smtClean="0">
                <a:solidFill>
                  <a:srgbClr val="D1E8F7"/>
                </a:solidFill>
                <a:latin typeface="Arial" panose="020B0604020202020204" pitchFamily="34" charset="0"/>
              </a:rPr>
              <a:t> At Your School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0132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515438"/>
            <a:ext cx="8318500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err="1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Statewide</a:t>
            </a:r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Technology 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 smtClean="0"/>
              <a:t>Junior Robotics and Coding (Yr P-2)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Learn about robots and their place in society, and explore sensors that a robot needs to operate.</a:t>
            </a:r>
            <a:br>
              <a:rPr lang="en-US" sz="2000" dirty="0" smtClean="0"/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4881" y="2975776"/>
            <a:ext cx="3251200" cy="2501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545" y="2923694"/>
            <a:ext cx="2616200" cy="22479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543884" y="5027494"/>
            <a:ext cx="1833241" cy="1500595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532833"/>
            <a:ext cx="8318500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err="1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Statewide</a:t>
            </a:r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Technology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/>
              <a:t>Rookie Robotics and Coding (Yr 3-6)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400" dirty="0" smtClean="0"/>
              <a:t>Learn barcode and computer programming (Python) to program robots to complete set challenges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658" y="2945460"/>
            <a:ext cx="2520475" cy="16135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461" y="4615800"/>
            <a:ext cx="2644258" cy="17725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1815" y="2991947"/>
            <a:ext cx="4974626" cy="335724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515438"/>
            <a:ext cx="8318500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err="1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Statewide</a:t>
            </a:r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Technology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/>
              <a:t>Yr Scratch Robotics and Coding (Yr 7-10)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400" dirty="0" smtClean="0"/>
              <a:t>By writing code and using the robots sensors, solve problems and develop logical thinking. </a:t>
            </a:r>
            <a:r>
              <a:rPr lang="en-US" sz="2400" dirty="0" err="1" smtClean="0"/>
              <a:t>MakeBlock</a:t>
            </a:r>
            <a:r>
              <a:rPr lang="en-US" sz="2400" dirty="0" smtClean="0"/>
              <a:t> </a:t>
            </a:r>
            <a:r>
              <a:rPr lang="en-US" sz="2400" dirty="0" err="1" smtClean="0"/>
              <a:t>MBots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2083" y="3203115"/>
            <a:ext cx="3551628" cy="273308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515438"/>
            <a:ext cx="8318500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err="1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Statewide</a:t>
            </a:r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Technology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/>
              <a:t>Competitive Robotics and Coding (Yr 5-10)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400" dirty="0" smtClean="0"/>
              <a:t>By writing code and using the robots sensors, solve problems and develop logical thinking. </a:t>
            </a:r>
            <a:br>
              <a:rPr lang="en-US" sz="2400" dirty="0" smtClean="0"/>
            </a:br>
            <a:r>
              <a:rPr lang="en-US" sz="2400" dirty="0" smtClean="0"/>
              <a:t>Lego </a:t>
            </a:r>
            <a:r>
              <a:rPr lang="en-US" sz="2400" dirty="0" err="1" smtClean="0"/>
              <a:t>Mindstorm</a:t>
            </a:r>
            <a:r>
              <a:rPr lang="en-US" sz="2400" dirty="0" smtClean="0"/>
              <a:t>  EV3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4368" y="3081818"/>
            <a:ext cx="4218936" cy="3164203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58" y="515438"/>
            <a:ext cx="7914101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err="1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RoboCup</a:t>
            </a:r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Junior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24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350" y="1066800"/>
            <a:ext cx="4381500" cy="1854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133" y="3132795"/>
            <a:ext cx="2869341" cy="184560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0912" y="3096796"/>
            <a:ext cx="2869619" cy="189853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3818" y="3070821"/>
            <a:ext cx="2872315" cy="190515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1" y="238108"/>
            <a:ext cx="8215650" cy="1452581"/>
          </a:xfrm>
        </p:spPr>
        <p:txBody>
          <a:bodyPr>
            <a:normAutofit/>
          </a:bodyPr>
          <a:lstStyle/>
          <a:p>
            <a:r>
              <a:rPr lang="en-AU" sz="36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Intensive Robotics Program</a:t>
            </a:r>
            <a:br>
              <a:rPr lang="en-AU" sz="36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6696" y="1681786"/>
            <a:ext cx="7708653" cy="4495177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</a:p>
        </p:txBody>
      </p:sp>
      <p:pic>
        <p:nvPicPr>
          <p:cNvPr id="5" name="Scitech Intensive Robotics Program [Low, 480x360].mp4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53901" y="1387792"/>
            <a:ext cx="812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1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532833"/>
            <a:ext cx="7556500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Space Dome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30-minute </a:t>
            </a:r>
            <a:r>
              <a:rPr lang="en-US" sz="2400" dirty="0" err="1" smtClean="0"/>
              <a:t>Spacedome</a:t>
            </a:r>
            <a:r>
              <a:rPr lang="en-US" sz="2400" dirty="0" smtClean="0"/>
              <a:t> experience as you explore the night sky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Follow-on workshops with hands-on challenges and experiments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380" y="3206698"/>
            <a:ext cx="4841500" cy="323439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532833"/>
            <a:ext cx="7556500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Woodside </a:t>
            </a:r>
            <a:r>
              <a:rPr lang="en-AU" sz="3200" b="1" dirty="0" err="1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Scitech</a:t>
            </a:r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Science Awards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err="1" smtClean="0"/>
              <a:t>Recognise</a:t>
            </a:r>
            <a:r>
              <a:rPr lang="en-US" sz="2400" dirty="0" smtClean="0"/>
              <a:t> and reward graduating primary school students who:</a:t>
            </a:r>
            <a:br>
              <a:rPr lang="en-US" sz="2400" dirty="0" smtClean="0"/>
            </a:br>
            <a:r>
              <a:rPr lang="en-US" sz="2400" dirty="0" smtClean="0"/>
              <a:t>	- demonstrate passion and enthusiasm for 	 	   science</a:t>
            </a:r>
            <a:br>
              <a:rPr lang="en-US" sz="2400" dirty="0" smtClean="0"/>
            </a:br>
            <a:r>
              <a:rPr lang="en-US" sz="2400" dirty="0" smtClean="0"/>
              <a:t>	- aim to encourage greater interest in science in 	  the wider community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1777" y="3778977"/>
            <a:ext cx="2681669" cy="263151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1861" y="3843145"/>
            <a:ext cx="3618415" cy="258264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532833"/>
            <a:ext cx="7556500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STEM Careers – Beyond the Beaker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/>
              <a:t>STEM skills such as problem-solving, logic and critical thinking, are used in our everyday lives and are skills that are valuable in many career paths</a:t>
            </a:r>
            <a:br>
              <a:rPr lang="en-US" sz="24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4018" y="2831025"/>
            <a:ext cx="3461999" cy="346199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58" y="515438"/>
            <a:ext cx="7914101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57887" y="1287804"/>
            <a:ext cx="590931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endParaRPr lang="en-AU" sz="2200" dirty="0" smtClean="0"/>
          </a:p>
          <a:p>
            <a:pPr>
              <a:buNone/>
            </a:pPr>
            <a:endParaRPr lang="en-AU" sz="2200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40992" y="747988"/>
            <a:ext cx="8703007" cy="2677656"/>
          </a:xfrm>
          <a:prstGeom prst="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endParaRPr lang="en-US" sz="2800" dirty="0" smtClean="0"/>
          </a:p>
          <a:p>
            <a:pPr lvl="0" fontAlgn="auto">
              <a:spcAft>
                <a:spcPts val="0"/>
              </a:spcAft>
              <a:defRPr/>
            </a:pPr>
            <a:endParaRPr lang="en-AU" sz="2800" dirty="0" smtClean="0">
              <a:latin typeface="Calibri" pitchFamily="34" charset="0"/>
            </a:endParaRPr>
          </a:p>
          <a:p>
            <a:endParaRPr lang="en-US" sz="2800" dirty="0" smtClean="0"/>
          </a:p>
          <a:p>
            <a:r>
              <a:rPr lang="en-US" sz="2800" dirty="0" smtClean="0"/>
              <a:t>	</a:t>
            </a:r>
            <a:endParaRPr lang="en-US" sz="2000" dirty="0" smtClean="0"/>
          </a:p>
          <a:p>
            <a:endParaRPr lang="en-US" sz="2800" dirty="0" smtClean="0"/>
          </a:p>
          <a:p>
            <a:endParaRPr lang="en-US" sz="28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25" y="476732"/>
            <a:ext cx="7940443" cy="53909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868138" y="4368055"/>
            <a:ext cx="913819" cy="157032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636838" y="4932151"/>
            <a:ext cx="280402" cy="28042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6162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89C5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3970751"/>
            <a:ext cx="7886700" cy="2156108"/>
          </a:xfrm>
        </p:spPr>
        <p:txBody>
          <a:bodyPr anchor="b" anchorCtr="0">
            <a:normAutofit/>
          </a:bodyPr>
          <a:lstStyle/>
          <a:p>
            <a:pPr marL="0" indent="0">
              <a:buNone/>
            </a:pPr>
            <a:r>
              <a:rPr lang="en-AU" sz="4000" spc="30" dirty="0" smtClean="0">
                <a:solidFill>
                  <a:srgbClr val="D1E8F7"/>
                </a:solidFill>
                <a:latin typeface="Arial" panose="020B0604020202020204" pitchFamily="34" charset="0"/>
              </a:rPr>
              <a:t>Resources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0132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515438"/>
            <a:ext cx="7968817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DIY Robotics &amp; Coding -  Rental Kit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000" dirty="0" smtClean="0"/>
              <a:t>Kits are available to provide 10-week engagement in both Design &amp; Technology and Digital Technology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1532" y="2117672"/>
            <a:ext cx="3848821" cy="28829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9056" y="4835825"/>
            <a:ext cx="2566121" cy="17612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578992" y="2214612"/>
            <a:ext cx="1972840" cy="16148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5221" y="4291666"/>
            <a:ext cx="3048000" cy="203200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515438"/>
            <a:ext cx="7968817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DIY Science –Rental Kit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400" dirty="0" smtClean="0"/>
              <a:t>Aimed at years 3-6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Equipment and teaching resources needed to run a whole term of themed activities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484" y="3136396"/>
            <a:ext cx="2508813" cy="341561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515438"/>
            <a:ext cx="7968817" cy="5572212"/>
          </a:xfrm>
        </p:spPr>
        <p:txBody>
          <a:bodyPr anchor="t" anchorCtr="0">
            <a:normAutofit fontScale="90000"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Telescope Hire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400" dirty="0" smtClean="0"/>
              <a:t>Hire two </a:t>
            </a:r>
            <a:r>
              <a:rPr lang="en-US" sz="2400" dirty="0" err="1" smtClean="0"/>
              <a:t>Celestron</a:t>
            </a:r>
            <a:r>
              <a:rPr lang="en-US" sz="2400" dirty="0" smtClean="0"/>
              <a:t> CPC Series telescopes for three weeks to explore the ever-changing night sky. 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134" y="2555634"/>
            <a:ext cx="3426469" cy="34264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89C5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3970751"/>
            <a:ext cx="7886700" cy="2156108"/>
          </a:xfrm>
        </p:spPr>
        <p:txBody>
          <a:bodyPr anchor="b" anchorCtr="0">
            <a:normAutofit/>
          </a:bodyPr>
          <a:lstStyle/>
          <a:p>
            <a:pPr marL="0" indent="0">
              <a:buNone/>
            </a:pPr>
            <a:r>
              <a:rPr lang="en-AU" sz="4000" spc="30" dirty="0" err="1" smtClean="0">
                <a:solidFill>
                  <a:srgbClr val="D1E8F7"/>
                </a:solidFill>
                <a:latin typeface="Arial" panose="020B0604020202020204" pitchFamily="34" charset="0"/>
              </a:rPr>
              <a:t>Scitech</a:t>
            </a:r>
            <a:r>
              <a:rPr lang="en-AU" sz="4000" spc="30" dirty="0" smtClean="0">
                <a:solidFill>
                  <a:srgbClr val="D1E8F7"/>
                </a:solidFill>
                <a:latin typeface="Arial" panose="020B0604020202020204" pitchFamily="34" charset="0"/>
              </a:rPr>
              <a:t> Inspiring You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0132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58" y="515438"/>
            <a:ext cx="7914101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err="1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Scitech’s</a:t>
            </a:r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Professional Learning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57887" y="1287804"/>
            <a:ext cx="590931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endParaRPr lang="en-AU" sz="2200" dirty="0" smtClean="0"/>
          </a:p>
          <a:p>
            <a:pPr>
              <a:buNone/>
            </a:pPr>
            <a:endParaRPr lang="en-AU" sz="2200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40993" y="959682"/>
            <a:ext cx="870300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/>
          </a:p>
          <a:p>
            <a:pPr lvl="0" fontAlgn="auto">
              <a:spcAft>
                <a:spcPts val="0"/>
              </a:spcAft>
              <a:defRPr/>
            </a:pPr>
            <a:endParaRPr lang="en-AU" sz="2800" dirty="0" smtClean="0">
              <a:latin typeface="Calibri" pitchFamily="34" charset="0"/>
            </a:endParaRPr>
          </a:p>
          <a:p>
            <a:endParaRPr lang="en-US" sz="2800" dirty="0" smtClean="0"/>
          </a:p>
          <a:p>
            <a:r>
              <a:rPr lang="en-US" sz="2800" dirty="0" smtClean="0"/>
              <a:t>	</a:t>
            </a:r>
            <a:endParaRPr lang="en-US" sz="2000" dirty="0" smtClean="0"/>
          </a:p>
          <a:p>
            <a:endParaRPr lang="en-US" sz="2800" dirty="0" smtClean="0"/>
          </a:p>
          <a:p>
            <a:endParaRPr lang="en-US" sz="28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976" y="1379792"/>
            <a:ext cx="5504494" cy="2809511"/>
          </a:xfrm>
          <a:prstGeom prst="rect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8" name="TextBox 7"/>
          <p:cNvSpPr txBox="1"/>
          <p:nvPr/>
        </p:nvSpPr>
        <p:spPr>
          <a:xfrm>
            <a:off x="667380" y="4457084"/>
            <a:ext cx="79591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err="1" smtClean="0"/>
              <a:t>Scitech</a:t>
            </a:r>
            <a:r>
              <a:rPr lang="en-AU" sz="2400" dirty="0" smtClean="0"/>
              <a:t> recognises that teachers are a key driver of this change</a:t>
            </a:r>
          </a:p>
          <a:p>
            <a:endParaRPr lang="en-AU" sz="2400" dirty="0" smtClean="0"/>
          </a:p>
          <a:p>
            <a:r>
              <a:rPr lang="en-AU" sz="2400" dirty="0" smtClean="0"/>
              <a:t>The ‘</a:t>
            </a:r>
            <a:r>
              <a:rPr lang="en-AU" sz="2400" b="1" dirty="0" smtClean="0">
                <a:solidFill>
                  <a:srgbClr val="FF0000"/>
                </a:solidFill>
              </a:rPr>
              <a:t>multiplier effect</a:t>
            </a:r>
            <a:r>
              <a:rPr lang="en-AU" sz="2400" dirty="0" smtClean="0"/>
              <a:t>’ means that skilled and effective teachers can deliver innovative STEM teaching to the vast number of WA students</a:t>
            </a:r>
            <a:endParaRPr lang="en-AU" sz="24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6162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58" y="515438"/>
            <a:ext cx="7914101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Intensive Teacher Support Programs</a:t>
            </a:r>
            <a:b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Pilbara Teacher Support Program – regional</a:t>
            </a:r>
            <a:br>
              <a:rPr lang="en-US" sz="2800" dirty="0" smtClean="0"/>
            </a:br>
            <a:r>
              <a:rPr lang="en-US" sz="2800" dirty="0" smtClean="0"/>
              <a:t>STEM Hubs Program – metro</a:t>
            </a:r>
            <a:br>
              <a:rPr lang="en-US" sz="2800" dirty="0" smtClean="0"/>
            </a:br>
            <a:r>
              <a:rPr lang="en-US" sz="2800" dirty="0" err="1" smtClean="0"/>
              <a:t>Maths</a:t>
            </a:r>
            <a:r>
              <a:rPr lang="en-US" sz="2800" dirty="0" smtClean="0"/>
              <a:t> Enrichment Program - metro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	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24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51252" y="4817043"/>
            <a:ext cx="2874919" cy="1841526"/>
          </a:xfrm>
          <a:prstGeom prst="rect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33680" y="2790145"/>
            <a:ext cx="2869980" cy="1914810"/>
          </a:xfrm>
          <a:prstGeom prst="rect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7114" y="2802753"/>
            <a:ext cx="4200582" cy="38317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58" y="515438"/>
            <a:ext cx="7914101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err="1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Scitech</a:t>
            </a:r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 Technology Workshops </a:t>
            </a: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22980" y="5010088"/>
            <a:ext cx="5874034" cy="68800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51586" y="1056577"/>
            <a:ext cx="8023123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sz="2000" dirty="0" smtClean="0"/>
          </a:p>
          <a:p>
            <a:pPr lvl="1">
              <a:buFont typeface="Arial"/>
              <a:buChar char="•"/>
            </a:pPr>
            <a:r>
              <a:rPr lang="en-AU" sz="2400" dirty="0" smtClean="0"/>
              <a:t>Coding for Beginners</a:t>
            </a:r>
          </a:p>
          <a:p>
            <a:pPr lvl="1">
              <a:buFont typeface="Arial"/>
              <a:buChar char="•"/>
            </a:pPr>
            <a:r>
              <a:rPr lang="en-AU" sz="2400" dirty="0" smtClean="0"/>
              <a:t>Coding Applied: Tasks and Assessments</a:t>
            </a:r>
          </a:p>
          <a:p>
            <a:pPr lvl="1">
              <a:buFont typeface="Arial"/>
              <a:buChar char="•"/>
            </a:pPr>
            <a:r>
              <a:rPr lang="en-AU" sz="2400" dirty="0" smtClean="0"/>
              <a:t>Starting from Scratch: Scratch Coding for Beginners</a:t>
            </a:r>
          </a:p>
          <a:p>
            <a:pPr lvl="1">
              <a:buFont typeface="Arial"/>
              <a:buChar char="•"/>
            </a:pPr>
            <a:r>
              <a:rPr lang="en-AU" sz="2400" dirty="0" smtClean="0"/>
              <a:t>Mathematical Patterns Through Coding</a:t>
            </a:r>
          </a:p>
          <a:p>
            <a:pPr lvl="1">
              <a:buFont typeface="Arial"/>
              <a:buChar char="•"/>
            </a:pPr>
            <a:r>
              <a:rPr lang="en-AU" sz="2400" dirty="0" smtClean="0"/>
              <a:t>Robotics 101: Introduction</a:t>
            </a:r>
          </a:p>
          <a:p>
            <a:pPr lvl="1">
              <a:buFont typeface="Arial"/>
              <a:buChar char="•"/>
            </a:pPr>
            <a:r>
              <a:rPr lang="en-AU" sz="2400" dirty="0" smtClean="0"/>
              <a:t>Build, Create, and Innovate with the DoE STEM Kit</a:t>
            </a:r>
          </a:p>
          <a:p>
            <a:pPr lvl="1">
              <a:buFont typeface="Arial"/>
              <a:buChar char="•"/>
            </a:pPr>
            <a:r>
              <a:rPr lang="en-AU" sz="2400" dirty="0" smtClean="0"/>
              <a:t>Beyond the Code: Physical Computing for Secondary</a:t>
            </a:r>
          </a:p>
          <a:p>
            <a:pPr lvl="1">
              <a:buFont typeface="Arial"/>
              <a:buChar char="•"/>
            </a:pPr>
            <a:r>
              <a:rPr lang="en-AU" sz="2400" dirty="0" smtClean="0"/>
              <a:t>Making Makers: Playing with Purpose</a:t>
            </a:r>
          </a:p>
          <a:p>
            <a:pPr lvl="1">
              <a:buFont typeface="Arial"/>
              <a:buChar char="•"/>
            </a:pPr>
            <a:r>
              <a:rPr lang="en-AU" sz="2400" dirty="0" smtClean="0"/>
              <a:t>ICT Skills for Better Education</a:t>
            </a:r>
          </a:p>
          <a:p>
            <a:endParaRPr lang="en-AU" sz="2000" dirty="0" smtClean="0"/>
          </a:p>
          <a:p>
            <a:endParaRPr lang="en-AU" sz="2000" dirty="0" smtClean="0"/>
          </a:p>
          <a:p>
            <a:endParaRPr lang="en-US" sz="2000" dirty="0"/>
          </a:p>
          <a:p>
            <a:endParaRPr lang="en-AU" sz="20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3505" y="4513808"/>
            <a:ext cx="2841616" cy="213121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2109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58" y="515438"/>
            <a:ext cx="7914101" cy="5572212"/>
          </a:xfrm>
        </p:spPr>
        <p:txBody>
          <a:bodyPr anchor="t" anchorCtr="0">
            <a:normAutofit/>
          </a:bodyPr>
          <a:lstStyle/>
          <a:p>
            <a:r>
              <a:rPr lang="en-AU" sz="28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 Classroom Collaboration 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0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22980" y="5010088"/>
            <a:ext cx="5874034" cy="68800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03150" y="1267399"/>
            <a:ext cx="802312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AU" sz="2400" dirty="0" smtClean="0"/>
              <a:t>     Model effective teaching strategies</a:t>
            </a:r>
          </a:p>
          <a:p>
            <a:pPr>
              <a:buFont typeface="Arial"/>
              <a:buChar char="•"/>
            </a:pPr>
            <a:r>
              <a:rPr lang="en-AU" sz="2400" dirty="0" smtClean="0"/>
              <a:t>     Demonstrate new resources</a:t>
            </a:r>
          </a:p>
          <a:p>
            <a:pPr>
              <a:buFont typeface="Arial"/>
              <a:buChar char="•"/>
            </a:pPr>
            <a:r>
              <a:rPr lang="en-AU" sz="2400" dirty="0" smtClean="0"/>
              <a:t>     Expose less-experienced teachers to new ideas and skills</a:t>
            </a:r>
          </a:p>
          <a:p>
            <a:pPr>
              <a:buFont typeface="Arial"/>
              <a:buChar char="•"/>
            </a:pPr>
            <a:r>
              <a:rPr lang="en-AU" sz="2400" dirty="0" smtClean="0"/>
              <a:t>     Provide constructive feedback and professional guidance </a:t>
            </a:r>
          </a:p>
          <a:p>
            <a:endParaRPr lang="en-US" sz="20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76" y="3500224"/>
            <a:ext cx="2018884" cy="211641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4574" y="3500225"/>
            <a:ext cx="1854148" cy="213269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7768" y="3505459"/>
            <a:ext cx="3050161" cy="212746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4994" name="Picture 2" descr="IMG_37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40323" y="3501224"/>
            <a:ext cx="1790700" cy="2131697"/>
          </a:xfrm>
          <a:prstGeom prst="rect">
            <a:avLst/>
          </a:prstGeom>
          <a:noFill/>
          <a:ln w="12700" cmpd="sng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2109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58" y="515438"/>
            <a:ext cx="7914101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Twitter - @</a:t>
            </a:r>
            <a:r>
              <a:rPr lang="en-AU" sz="3200" b="1" dirty="0" err="1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ScitechPL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0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0658" y="970264"/>
            <a:ext cx="73741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endParaRPr lang="en-AU" sz="2800" dirty="0" smtClean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en-AU" sz="2200" dirty="0" smtClean="0"/>
          </a:p>
          <a:p>
            <a:pPr>
              <a:buNone/>
            </a:pPr>
            <a:endParaRPr lang="en-AU" sz="2200" dirty="0" smtClean="0"/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324652" y="5766619"/>
            <a:ext cx="710625" cy="184617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ectangle 8"/>
          <p:cNvSpPr/>
          <p:nvPr/>
        </p:nvSpPr>
        <p:spPr>
          <a:xfrm>
            <a:off x="4315374" y="5833773"/>
            <a:ext cx="1814051" cy="13641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Rectangle 9"/>
          <p:cNvSpPr/>
          <p:nvPr/>
        </p:nvSpPr>
        <p:spPr>
          <a:xfrm>
            <a:off x="1324652" y="4055806"/>
            <a:ext cx="2362445" cy="17698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66" y="1324246"/>
            <a:ext cx="8053884" cy="453468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9135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29899" y="515438"/>
            <a:ext cx="7914101" cy="55722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Outline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29782" t="2317" r="25326"/>
          <a:stretch/>
        </p:blipFill>
        <p:spPr>
          <a:xfrm>
            <a:off x="7080984" y="4104860"/>
            <a:ext cx="1780231" cy="2578479"/>
          </a:xfrm>
          <a:prstGeom prst="rect">
            <a:avLst/>
          </a:prstGeom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06650857"/>
              </p:ext>
            </p:extLst>
          </p:nvPr>
        </p:nvGraphicFramePr>
        <p:xfrm>
          <a:off x="1337045" y="1377560"/>
          <a:ext cx="5635076" cy="4508499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127323" y="3602038"/>
            <a:ext cx="6858000" cy="3255962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8" name="Diagram 7"/>
          <p:cNvGraphicFramePr/>
          <p:nvPr/>
        </p:nvGraphicFramePr>
        <p:xfrm>
          <a:off x="-6099398" y="-1015999"/>
          <a:ext cx="5552463" cy="4063999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1462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58" y="515438"/>
            <a:ext cx="7914101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Teacher </a:t>
            </a:r>
            <a:r>
              <a:rPr lang="en-AU" sz="3200" b="1" dirty="0" err="1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Enews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24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" y="1562100"/>
            <a:ext cx="77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Twice a term, </a:t>
            </a:r>
            <a:r>
              <a:rPr lang="en-US" dirty="0" err="1" smtClean="0"/>
              <a:t>Scitech’s</a:t>
            </a:r>
            <a:r>
              <a:rPr lang="en-US" dirty="0" smtClean="0"/>
              <a:t> Teacher </a:t>
            </a:r>
            <a:r>
              <a:rPr lang="en-US" dirty="0" err="1" smtClean="0"/>
              <a:t>Enews</a:t>
            </a:r>
            <a:r>
              <a:rPr lang="en-US" dirty="0" smtClean="0"/>
              <a:t> brings exciting events, useful teaching articles and fantastic resources straight to your inbox.</a:t>
            </a:r>
          </a:p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84" y="2367573"/>
            <a:ext cx="7634210" cy="385143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58" y="515438"/>
            <a:ext cx="7914101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Particle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24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3578" y="5009658"/>
            <a:ext cx="7886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Particle is </a:t>
            </a:r>
            <a:r>
              <a:rPr lang="en-US" dirty="0" err="1" smtClean="0"/>
              <a:t>Scitech’s</a:t>
            </a:r>
            <a:r>
              <a:rPr lang="en-US" dirty="0" smtClean="0"/>
              <a:t> online magazine.</a:t>
            </a:r>
          </a:p>
          <a:p>
            <a:r>
              <a:rPr lang="en-US" dirty="0" smtClean="0"/>
              <a:t>Showing there's science wherever you look.</a:t>
            </a:r>
          </a:p>
          <a:p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204080" y="5905385"/>
            <a:ext cx="67626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http://</a:t>
            </a:r>
            <a:r>
              <a:rPr lang="en-US" sz="2400" b="1" dirty="0" err="1" smtClean="0"/>
              <a:t>particle.scitech.org.au</a:t>
            </a:r>
            <a:r>
              <a:rPr lang="en-US" sz="2400" b="1" dirty="0" smtClean="0"/>
              <a:t>/about/</a:t>
            </a:r>
            <a:endParaRPr lang="en-US" sz="24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417" y="1360200"/>
            <a:ext cx="7625208" cy="3505283"/>
          </a:xfrm>
          <a:prstGeom prst="rect">
            <a:avLst/>
          </a:prstGeom>
          <a:ln w="12700" cmpd="sng">
            <a:solidFill>
              <a:schemeClr val="tx1">
                <a:lumMod val="50000"/>
              </a:schemeClr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89C5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3970751"/>
            <a:ext cx="7886700" cy="2156108"/>
          </a:xfrm>
        </p:spPr>
        <p:txBody>
          <a:bodyPr anchor="b" anchorCtr="0">
            <a:normAutofit/>
          </a:bodyPr>
          <a:lstStyle/>
          <a:p>
            <a:pPr marL="0" indent="0">
              <a:buNone/>
            </a:pPr>
            <a:r>
              <a:rPr lang="en-AU" sz="4000" spc="30" dirty="0" err="1" smtClean="0">
                <a:solidFill>
                  <a:srgbClr val="D1E8F7"/>
                </a:solidFill>
                <a:latin typeface="Arial" panose="020B0604020202020204" pitchFamily="34" charset="0"/>
              </a:rPr>
              <a:t>Scitech’s</a:t>
            </a:r>
            <a:r>
              <a:rPr lang="en-AU" sz="4000" spc="30" dirty="0" smtClean="0">
                <a:solidFill>
                  <a:srgbClr val="D1E8F7"/>
                </a:solidFill>
                <a:latin typeface="Arial" panose="020B0604020202020204" pitchFamily="34" charset="0"/>
              </a:rPr>
              <a:t> Partnerships in Technology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0132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58" y="515438"/>
            <a:ext cx="7914101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STEM Learning Project</a:t>
            </a: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57887" y="1287804"/>
            <a:ext cx="590931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endParaRPr lang="en-AU" sz="2200" dirty="0" smtClean="0"/>
          </a:p>
          <a:p>
            <a:pPr>
              <a:buNone/>
            </a:pPr>
            <a:endParaRPr lang="en-AU" sz="2200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40993" y="484666"/>
            <a:ext cx="8703007" cy="7971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altLang="en-US" sz="2400" dirty="0" smtClean="0"/>
          </a:p>
          <a:p>
            <a:pPr lvl="0" fontAlgn="auto">
              <a:spcAft>
                <a:spcPts val="0"/>
              </a:spcAft>
              <a:defRPr/>
            </a:pPr>
            <a:endParaRPr lang="en-US" sz="2400" dirty="0" smtClean="0">
              <a:latin typeface="Calibri" pitchFamily="34" charset="0"/>
            </a:endParaRPr>
          </a:p>
          <a:p>
            <a:pPr lvl="0"/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Consortium -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Scitech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sz="2800" dirty="0" err="1" smtClean="0">
                <a:solidFill>
                  <a:schemeClr val="bg1">
                    <a:lumMod val="75000"/>
                  </a:schemeClr>
                </a:solidFill>
              </a:rPr>
              <a:t>DoE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, STAWA, MAWA and ECAWA</a:t>
            </a:r>
          </a:p>
          <a:p>
            <a:pPr lvl="0"/>
            <a:endParaRPr lang="en-US" sz="2800" dirty="0" smtClean="0">
              <a:solidFill>
                <a:srgbClr val="FF0000"/>
              </a:solidFill>
            </a:endParaRPr>
          </a:p>
          <a:p>
            <a:pPr lvl="0"/>
            <a:r>
              <a:rPr lang="en-AU" sz="2800" dirty="0" smtClean="0">
                <a:solidFill>
                  <a:schemeClr val="bg1">
                    <a:lumMod val="75000"/>
                  </a:schemeClr>
                </a:solidFill>
              </a:rPr>
              <a:t>40 cross-curricular resources from K-Y12 over 3 years</a:t>
            </a:r>
          </a:p>
          <a:p>
            <a:pPr lvl="0"/>
            <a:endParaRPr lang="en-AU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0"/>
            <a:r>
              <a:rPr lang="en-AU" sz="2800" dirty="0" smtClean="0">
                <a:solidFill>
                  <a:schemeClr val="bg1">
                    <a:lumMod val="75000"/>
                  </a:schemeClr>
                </a:solidFill>
              </a:rPr>
              <a:t>Problem-based learning using real world problems</a:t>
            </a:r>
          </a:p>
          <a:p>
            <a:pPr lvl="0"/>
            <a:endParaRPr lang="en-AU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AU" sz="2800" dirty="0" smtClean="0">
                <a:solidFill>
                  <a:schemeClr val="bg1">
                    <a:lumMod val="75000"/>
                  </a:schemeClr>
                </a:solidFill>
              </a:rPr>
              <a:t>Focus on higher-order thinking skills of the General Capabilities</a:t>
            </a:r>
          </a:p>
          <a:p>
            <a:endParaRPr lang="en-AU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AU" sz="2800" dirty="0" smtClean="0">
                <a:solidFill>
                  <a:schemeClr val="bg1">
                    <a:lumMod val="75000"/>
                  </a:schemeClr>
                </a:solidFill>
              </a:rPr>
              <a:t>Free professional learning to support roll out</a:t>
            </a:r>
          </a:p>
          <a:p>
            <a:pPr lvl="0"/>
            <a:endParaRPr lang="en-AU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0"/>
            <a:endParaRPr lang="en-AU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0"/>
            <a:endParaRPr lang="en-AU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2800" dirty="0" smtClean="0"/>
          </a:p>
          <a:p>
            <a:r>
              <a:rPr lang="en-US" sz="2800" dirty="0" smtClean="0"/>
              <a:t>	</a:t>
            </a:r>
            <a:endParaRPr lang="en-US" sz="2000" dirty="0" smtClean="0"/>
          </a:p>
          <a:p>
            <a:endParaRPr lang="en-US" sz="2800" dirty="0" smtClean="0"/>
          </a:p>
          <a:p>
            <a:endParaRPr lang="en-US" sz="2800" dirty="0" smtClean="0"/>
          </a:p>
        </p:txBody>
      </p:sp>
      <p:pic>
        <p:nvPicPr>
          <p:cNvPr id="8" name="Picture 2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903063" y="5575204"/>
            <a:ext cx="2240937" cy="1068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6162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067684" y="1171692"/>
            <a:ext cx="4076316" cy="393364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92583" y="398380"/>
            <a:ext cx="7992931" cy="1482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AU" sz="4000" b="1" dirty="0" smtClean="0">
                <a:solidFill>
                  <a:srgbClr val="00B0F0"/>
                </a:solidFill>
                <a:latin typeface="Century Gothic" panose="020B0502020202020204" pitchFamily="34" charset="0"/>
              </a:rPr>
              <a:t>Keen on PL workshops and</a:t>
            </a:r>
          </a:p>
          <a:p>
            <a:pPr algn="ctr">
              <a:lnSpc>
                <a:spcPts val="2700"/>
              </a:lnSpc>
            </a:pPr>
            <a:r>
              <a:rPr lang="en-AU" sz="4000" b="1" dirty="0" smtClean="0">
                <a:solidFill>
                  <a:srgbClr val="00B0F0"/>
                </a:solidFill>
                <a:latin typeface="Century Gothic" panose="020B0502020202020204" pitchFamily="34" charset="0"/>
              </a:rPr>
              <a:t> </a:t>
            </a:r>
          </a:p>
          <a:p>
            <a:pPr algn="ctr">
              <a:lnSpc>
                <a:spcPts val="2700"/>
              </a:lnSpc>
            </a:pPr>
            <a:r>
              <a:rPr lang="en-AU" sz="4000" b="1" dirty="0" smtClean="0">
                <a:solidFill>
                  <a:srgbClr val="00B0F0"/>
                </a:solidFill>
                <a:latin typeface="Century Gothic" panose="020B0502020202020204" pitchFamily="34" charset="0"/>
              </a:rPr>
              <a:t>STEM teaching resources?</a:t>
            </a:r>
          </a:p>
          <a:p>
            <a:pPr algn="ctr">
              <a:lnSpc>
                <a:spcPts val="2700"/>
              </a:lnSpc>
            </a:pPr>
            <a:endParaRPr lang="en-AU" sz="3300" b="1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67630" y="5466163"/>
            <a:ext cx="3094844" cy="10990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8551" y="2743959"/>
            <a:ext cx="417300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Contact Us</a:t>
            </a:r>
          </a:p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AU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Project Manager</a:t>
            </a:r>
            <a:endParaRPr lang="en-A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A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Michael Peter (+61 8 92150738)</a:t>
            </a:r>
          </a:p>
          <a:p>
            <a:pPr algn="ctr"/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michael.peter@scitech.org.au</a:t>
            </a:r>
            <a:endParaRPr lang="en-A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endParaRPr lang="en-AU" sz="2400" dirty="0"/>
          </a:p>
          <a:p>
            <a:pPr algn="ctr"/>
            <a:r>
              <a:rPr lang="en-AU" sz="2400" dirty="0">
                <a:hlinkClick r:id="rId5"/>
              </a:rPr>
              <a:t>http://stemlearning.org.au</a:t>
            </a:r>
            <a:r>
              <a:rPr lang="en-AU" sz="2400" dirty="0" smtClean="0">
                <a:hlinkClick r:id="rId5"/>
              </a:rPr>
              <a:t>/</a:t>
            </a:r>
            <a:endParaRPr lang="en-AU" sz="2400" dirty="0" smtClean="0"/>
          </a:p>
          <a:p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 rot="20851526">
            <a:off x="4279965" y="5000666"/>
            <a:ext cx="47675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Real world problems for students</a:t>
            </a:r>
          </a:p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Critical and creative thinking, problem 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solving</a:t>
            </a:r>
          </a:p>
          <a:p>
            <a:pPr algn="ctr"/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Curriculum linked, integrated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5243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515438"/>
            <a:ext cx="7404100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err="1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TeachMeet</a:t>
            </a:r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/>
              <a:t>Opportunity for teachers from all sectors of education in WA to network, share good practice, practical ideas and personal insights.</a:t>
            </a:r>
            <a:endParaRPr lang="en-AU" sz="20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108" y="3282241"/>
            <a:ext cx="3064906" cy="230157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7925" y="221981"/>
            <a:ext cx="1300337" cy="12318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1632" y="3301532"/>
            <a:ext cx="4059070" cy="231707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515438"/>
            <a:ext cx="8318500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err="1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CoderDojo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4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900" y="366972"/>
            <a:ext cx="2952750" cy="13221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63600" y="1435100"/>
            <a:ext cx="70866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 network of coding clubs (</a:t>
            </a:r>
            <a:r>
              <a:rPr lang="en-US" sz="2400" dirty="0" err="1" smtClean="0"/>
              <a:t>Dojos</a:t>
            </a:r>
            <a:r>
              <a:rPr lang="en-US" sz="2400" dirty="0" smtClean="0"/>
              <a:t>) that provide fun, free and social open learning environments for 7-17 yr olds where they can build creative projects using digital technology.</a:t>
            </a:r>
          </a:p>
          <a:p>
            <a:endParaRPr lang="en-US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9691" y="3395064"/>
            <a:ext cx="5901718" cy="276977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9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58" y="515438"/>
            <a:ext cx="7914101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Computer Science Education Research (CSER)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0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22980" y="5010088"/>
            <a:ext cx="5874034" cy="68800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02640" y="4206811"/>
            <a:ext cx="796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AU" sz="2800" dirty="0" smtClean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593" y="1525044"/>
            <a:ext cx="4226866" cy="49313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6162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415" y="390218"/>
            <a:ext cx="7914101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Unpacking the WA Digital Technologies Curriculum (P-6) with CSER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0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0032" y="1610461"/>
            <a:ext cx="8023123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AU" sz="3200" b="1" dirty="0" smtClean="0">
                <a:solidFill>
                  <a:srgbClr val="595959"/>
                </a:solidFill>
              </a:rPr>
              <a:t>Date: </a:t>
            </a:r>
            <a:r>
              <a:rPr lang="en-AU" sz="3200" dirty="0" smtClean="0">
                <a:solidFill>
                  <a:srgbClr val="595959"/>
                </a:solidFill>
              </a:rPr>
              <a:t>Tuesday June 13</a:t>
            </a:r>
            <a:r>
              <a:rPr lang="en-AU" sz="3200" baseline="30000" dirty="0" smtClean="0">
                <a:solidFill>
                  <a:srgbClr val="595959"/>
                </a:solidFill>
              </a:rPr>
              <a:t>th</a:t>
            </a:r>
            <a:r>
              <a:rPr lang="en-AU" sz="3200" dirty="0" smtClean="0">
                <a:solidFill>
                  <a:srgbClr val="595959"/>
                </a:solidFill>
              </a:rPr>
              <a:t>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595959"/>
                </a:solidFill>
              </a:rPr>
              <a:t>Time: </a:t>
            </a:r>
            <a:r>
              <a:rPr lang="en-US" sz="3200" dirty="0" smtClean="0">
                <a:solidFill>
                  <a:srgbClr val="595959"/>
                </a:solidFill>
              </a:rPr>
              <a:t>4.30pm – 6.00pm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595959"/>
                </a:solidFill>
              </a:rPr>
              <a:t>Location: </a:t>
            </a:r>
            <a:r>
              <a:rPr lang="en-US" sz="3200" dirty="0" smtClean="0">
                <a:solidFill>
                  <a:srgbClr val="595959"/>
                </a:solidFill>
              </a:rPr>
              <a:t>Scitech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595959"/>
                </a:solidFill>
              </a:rPr>
              <a:t>Cost: </a:t>
            </a:r>
            <a:r>
              <a:rPr lang="en-US" sz="3200" dirty="0" smtClean="0">
                <a:solidFill>
                  <a:srgbClr val="595959"/>
                </a:solidFill>
              </a:rPr>
              <a:t>Free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595959"/>
                </a:solidFill>
              </a:rPr>
              <a:t>Bookings: </a:t>
            </a:r>
            <a:r>
              <a:rPr lang="en-US" sz="3200" dirty="0" smtClean="0">
                <a:solidFill>
                  <a:srgbClr val="595959"/>
                </a:solidFill>
              </a:rPr>
              <a:t>Scitech website/</a:t>
            </a:r>
            <a:r>
              <a:rPr lang="en-US" sz="3200" dirty="0" err="1" smtClean="0">
                <a:solidFill>
                  <a:srgbClr val="595959"/>
                </a:solidFill>
              </a:rPr>
              <a:t>Eventbrite</a:t>
            </a:r>
            <a:endParaRPr lang="en-AU" sz="32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endParaRPr lang="en-A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>
              <a:buFont typeface="Arial"/>
              <a:buChar char="•"/>
            </a:pPr>
            <a:endParaRPr lang="en-A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endParaRPr lang="en-A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412" y="4502938"/>
            <a:ext cx="3306749" cy="198404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8167" y="4515381"/>
            <a:ext cx="4038600" cy="20193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8057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4725" y="3083170"/>
            <a:ext cx="3321569" cy="2042764"/>
          </a:xfrm>
        </p:spPr>
        <p:txBody>
          <a:bodyPr anchor="b" anchorCtr="0">
            <a:normAutofit/>
          </a:bodyPr>
          <a:lstStyle/>
          <a:p>
            <a:pPr marL="0" indent="0">
              <a:buNone/>
            </a:pPr>
            <a:r>
              <a:rPr lang="en-GB" sz="3600" baseline="30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Helen Oke</a:t>
            </a:r>
            <a:r>
              <a:rPr lang="en-GB" sz="1800" spc="150" baseline="30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800" spc="150" baseline="30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800" spc="150" baseline="30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800" spc="150" baseline="30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800" b="1" spc="150" baseline="30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GB" sz="1800" spc="150" baseline="30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spc="150" baseline="300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+61 8 9215 </a:t>
            </a:r>
            <a:r>
              <a:rPr lang="en-GB" sz="1800" spc="150" baseline="30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0700</a:t>
            </a:r>
            <a:br>
              <a:rPr lang="en-GB" sz="1800" spc="150" baseline="30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800" b="1" spc="150" baseline="30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spc="150" baseline="30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helen.oke@scitech.org.au</a:t>
            </a:r>
            <a:endParaRPr lang="en-AU" sz="1800" spc="150" baseline="30000" dirty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4904725" y="5332553"/>
            <a:ext cx="2676526" cy="571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4789750" y="5994200"/>
            <a:ext cx="2838450" cy="3714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26020" cy="6871538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4378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388" y="346105"/>
            <a:ext cx="9158672" cy="5572212"/>
          </a:xfrm>
        </p:spPr>
        <p:txBody>
          <a:bodyPr anchor="t" anchorCtr="0">
            <a:normAutofit/>
          </a:bodyPr>
          <a:lstStyle/>
          <a:p>
            <a:r>
              <a:rPr lang="en-AU" sz="3200" b="1" dirty="0" err="1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Scitech</a:t>
            </a:r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Website</a:t>
            </a:r>
            <a: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5402" y="5016093"/>
            <a:ext cx="63346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AU" sz="28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28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 err="1" smtClean="0"/>
              <a:t>www.scitech.org.au</a:t>
            </a:r>
            <a:r>
              <a:rPr lang="en-US" sz="2800" dirty="0" smtClean="0"/>
              <a:t> </a:t>
            </a:r>
            <a:endParaRPr lang="en-US" sz="2800" dirty="0" smtClean="0">
              <a:latin typeface="Calibri" pitchFamily="34" charset="0"/>
            </a:endParaRPr>
          </a:p>
          <a:p>
            <a:pPr lvl="0" fontAlgn="auto">
              <a:spcAft>
                <a:spcPts val="0"/>
              </a:spcAft>
              <a:defRPr/>
            </a:pPr>
            <a:endParaRPr lang="en-US" sz="2800" dirty="0" smtClean="0">
              <a:latin typeface="Calibri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905" y="1628841"/>
            <a:ext cx="5783165" cy="2775455"/>
          </a:xfrm>
          <a:prstGeom prst="rect">
            <a:avLst/>
          </a:prstGeom>
          <a:ln w="1905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1138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89C5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3970751"/>
            <a:ext cx="7886700" cy="2156108"/>
          </a:xfrm>
        </p:spPr>
        <p:txBody>
          <a:bodyPr anchor="b" anchorCtr="0">
            <a:normAutofit/>
          </a:bodyPr>
          <a:lstStyle/>
          <a:p>
            <a:pPr marL="0" indent="0">
              <a:buNone/>
            </a:pPr>
            <a:r>
              <a:rPr lang="en-AU" sz="4000" spc="30" dirty="0" err="1" smtClean="0">
                <a:solidFill>
                  <a:srgbClr val="D1E8F7"/>
                </a:solidFill>
                <a:latin typeface="Arial" panose="020B0604020202020204" pitchFamily="34" charset="0"/>
              </a:rPr>
              <a:t>Scitech</a:t>
            </a:r>
            <a:r>
              <a:rPr lang="en-AU" sz="4000" spc="30" dirty="0" smtClean="0">
                <a:solidFill>
                  <a:srgbClr val="D1E8F7"/>
                </a:solidFill>
                <a:latin typeface="Arial" panose="020B0604020202020204" pitchFamily="34" charset="0"/>
              </a:rPr>
              <a:t> at City West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0132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0293" y="788995"/>
            <a:ext cx="8533329" cy="5502389"/>
          </a:xfrm>
        </p:spPr>
        <p:txBody>
          <a:bodyPr>
            <a:normAutofit/>
          </a:bodyPr>
          <a:lstStyle/>
          <a:p>
            <a:pPr>
              <a:buNone/>
            </a:pPr>
            <a:endParaRPr lang="en-AU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AU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Illustrate curriculum content</a:t>
            </a:r>
          </a:p>
          <a:p>
            <a:pPr lvl="1">
              <a:buFont typeface="Arial"/>
              <a:buChar char="•"/>
            </a:pPr>
            <a:r>
              <a:rPr lang="en-AU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A day in your curriculum not out of your curriculum</a:t>
            </a:r>
          </a:p>
          <a:p>
            <a:pPr lvl="1">
              <a:buFont typeface="Arial"/>
              <a:buChar char="•"/>
            </a:pPr>
            <a:r>
              <a:rPr lang="en-AU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Interaction with knowledgeable scientists</a:t>
            </a:r>
          </a:p>
          <a:p>
            <a:pPr lvl="1">
              <a:buFont typeface="Arial"/>
              <a:buChar char="•"/>
            </a:pPr>
            <a:r>
              <a:rPr lang="en-AU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Engage in hands on activities</a:t>
            </a:r>
          </a:p>
          <a:p>
            <a:pPr lvl="1">
              <a:buFont typeface="Arial"/>
              <a:buChar char="•"/>
            </a:pPr>
            <a:r>
              <a:rPr lang="en-AU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Latest technology</a:t>
            </a:r>
          </a:p>
          <a:p>
            <a:pPr lvl="1">
              <a:buFont typeface="Arial"/>
              <a:buChar char="•"/>
            </a:pPr>
            <a:r>
              <a:rPr lang="en-AU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See the value, importance and relevance of STEM</a:t>
            </a:r>
          </a:p>
          <a:p>
            <a:pPr lvl="1">
              <a:buFont typeface="Arial"/>
              <a:buChar char="•"/>
            </a:pPr>
            <a:r>
              <a:rPr lang="en-AU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Motivate students towards a career in STEM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40758" y="515438"/>
            <a:ext cx="7914101" cy="55722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 of Excursions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9839" y="4451562"/>
            <a:ext cx="2668842" cy="216661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028" y="4437287"/>
            <a:ext cx="3991155" cy="220511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9745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652" y="788995"/>
            <a:ext cx="8230776" cy="5502389"/>
          </a:xfrm>
        </p:spPr>
        <p:txBody>
          <a:bodyPr>
            <a:normAutofit/>
          </a:bodyPr>
          <a:lstStyle/>
          <a:p>
            <a:pPr>
              <a:buNone/>
            </a:pPr>
            <a:endParaRPr lang="en-AU" dirty="0" smtClean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2400" dirty="0" smtClean="0"/>
              <a:t>	Two or more themed exhibitions every year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	Highly interactive with a range of hands-on exhibits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40758" y="515438"/>
            <a:ext cx="7914101" cy="55722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 Exhibitions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64" y="3505081"/>
            <a:ext cx="8449592" cy="252516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9745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652" y="788995"/>
            <a:ext cx="8230776" cy="5502389"/>
          </a:xfrm>
        </p:spPr>
        <p:txBody>
          <a:bodyPr>
            <a:normAutofit/>
          </a:bodyPr>
          <a:lstStyle/>
          <a:p>
            <a:pPr>
              <a:buNone/>
            </a:pPr>
            <a:endParaRPr lang="en-AU" dirty="0" smtClean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2400" dirty="0" smtClean="0"/>
              <a:t>	CSI at home</a:t>
            </a:r>
          </a:p>
          <a:p>
            <a:pPr lvl="1"/>
            <a:r>
              <a:rPr lang="en-US" sz="2000" dirty="0" smtClean="0"/>
              <a:t>fuming fingerprints</a:t>
            </a:r>
          </a:p>
          <a:p>
            <a:pPr lvl="1"/>
            <a:r>
              <a:rPr lang="en-US" sz="2000" dirty="0" smtClean="0"/>
              <a:t>spatter patterns</a:t>
            </a:r>
          </a:p>
          <a:p>
            <a:pPr lvl="1"/>
            <a:r>
              <a:rPr lang="en-US" sz="2000" dirty="0" smtClean="0"/>
              <a:t>ink chromatography</a:t>
            </a:r>
          </a:p>
          <a:p>
            <a:pPr lvl="1"/>
            <a:endParaRPr lang="en-US" sz="2000" dirty="0" smtClean="0"/>
          </a:p>
          <a:p>
            <a:pPr lvl="1">
              <a:buNone/>
            </a:pPr>
            <a:r>
              <a:rPr lang="en-US" dirty="0" smtClean="0"/>
              <a:t>Videos on how-to-do the activity </a:t>
            </a:r>
          </a:p>
          <a:p>
            <a:pPr lvl="1">
              <a:buNone/>
            </a:pPr>
            <a:r>
              <a:rPr lang="en-US" dirty="0" smtClean="0"/>
              <a:t>Downloadable instruction sheets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40758" y="515438"/>
            <a:ext cx="7914101" cy="55722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200" b="1" dirty="0" smtClean="0">
                <a:solidFill>
                  <a:srgbClr val="4D52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Whodunit?</a:t>
            </a:r>
            <a: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3200" b="1" dirty="0" smtClean="0">
                <a:solidFill>
                  <a:srgbClr val="9B71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10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1800" b="1" dirty="0">
              <a:solidFill>
                <a:srgbClr val="9B71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5573" y="1285677"/>
            <a:ext cx="2735478" cy="153707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139" y="4257293"/>
            <a:ext cx="8177513" cy="187942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9745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Scitech">
      <a:dk1>
        <a:srgbClr val="595959"/>
      </a:dk1>
      <a:lt1>
        <a:srgbClr val="808080"/>
      </a:lt1>
      <a:dk2>
        <a:srgbClr val="FFFFFF"/>
      </a:dk2>
      <a:lt2>
        <a:srgbClr val="4D529D"/>
      </a:lt2>
      <a:accent1>
        <a:srgbClr val="91C59A"/>
      </a:accent1>
      <a:accent2>
        <a:srgbClr val="9B71B1"/>
      </a:accent2>
      <a:accent3>
        <a:srgbClr val="89C5EC"/>
      </a:accent3>
      <a:accent4>
        <a:srgbClr val="A31A63"/>
      </a:accent4>
      <a:accent5>
        <a:srgbClr val="F15B4C"/>
      </a:accent5>
      <a:accent6>
        <a:srgbClr val="FBB040"/>
      </a:accent6>
      <a:hlink>
        <a:srgbClr val="4D529D"/>
      </a:hlink>
      <a:folHlink>
        <a:srgbClr val="89C5EC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a="http://schemas.openxmlformats.org/drawingml/2006/main" xmlns:thm15="http://schemas.microsoft.com/office/thememl/2012/main" name="Scitech PowerPoint Template New Brand - Formal" id="{0B728896-5AA6-4B93-8C73-B369D2241041}" vid="{AB1F597E-CFBB-47C1-BC93-7BF0DA3F08A8}"/>
    </a:ext>
  </a:extLst>
</a:theme>
</file>

<file path=ppt/theme/theme2.xml><?xml version="1.0" encoding="utf-8"?>
<a:theme xmlns:a="http://schemas.openxmlformats.org/drawingml/2006/main" name="1_Office Theme">
  <a:themeElements>
    <a:clrScheme name="Scitech1">
      <a:dk1>
        <a:srgbClr val="595959"/>
      </a:dk1>
      <a:lt1>
        <a:srgbClr val="808080"/>
      </a:lt1>
      <a:dk2>
        <a:srgbClr val="FFFFFF"/>
      </a:dk2>
      <a:lt2>
        <a:srgbClr val="89C5EC"/>
      </a:lt2>
      <a:accent1>
        <a:srgbClr val="4D529D"/>
      </a:accent1>
      <a:accent2>
        <a:srgbClr val="9B71B1"/>
      </a:accent2>
      <a:accent3>
        <a:srgbClr val="91C59A"/>
      </a:accent3>
      <a:accent4>
        <a:srgbClr val="A31A63"/>
      </a:accent4>
      <a:accent5>
        <a:srgbClr val="F15B4C"/>
      </a:accent5>
      <a:accent6>
        <a:srgbClr val="FBB040"/>
      </a:accent6>
      <a:hlink>
        <a:srgbClr val="4D529D"/>
      </a:hlink>
      <a:folHlink>
        <a:srgbClr val="89C5EC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a="http://schemas.openxmlformats.org/drawingml/2006/main" xmlns:thm15="http://schemas.microsoft.com/office/thememl/2012/main" name="Presentation5" id="{468BC076-9D97-4FB0-9824-DF20A463BDF5}" vid="{D60611CC-725A-46D1-900B-6A4F2EC86BC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a="http://schemas.openxmlformats.org/drawingml/2006/main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Formal</Template>
  <TotalTime>22274</TotalTime>
  <Words>1399</Words>
  <Application>Microsoft Macintosh PowerPoint</Application>
  <PresentationFormat>On-screen Show (4:3)</PresentationFormat>
  <Paragraphs>267</Paragraphs>
  <Slides>49</Slides>
  <Notes>48</Notes>
  <HiddenSlides>0</HiddenSlides>
  <MMClips>4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1" baseType="lpstr">
      <vt:lpstr>Office Theme</vt:lpstr>
      <vt:lpstr>1_Office Theme</vt:lpstr>
      <vt:lpstr>Slide 1</vt:lpstr>
      <vt:lpstr>Scitech’s Mission  </vt:lpstr>
      <vt:lpstr>  </vt:lpstr>
      <vt:lpstr>Slide 4</vt:lpstr>
      <vt:lpstr>Scitech Website </vt:lpstr>
      <vt:lpstr>Slide 6</vt:lpstr>
      <vt:lpstr>Slide 7</vt:lpstr>
      <vt:lpstr>Slide 8</vt:lpstr>
      <vt:lpstr>Slide 9</vt:lpstr>
      <vt:lpstr>Slide 10</vt:lpstr>
      <vt:lpstr>Permanent Exhibitions Rio Tinto Innovation Central </vt:lpstr>
      <vt:lpstr>Permanent Exhibitions Rio Tinto Innovation Central </vt:lpstr>
      <vt:lpstr>Permanent Exhibitions Rio Tinto Innovation Central – Maker Space </vt:lpstr>
      <vt:lpstr>Planetarium</vt:lpstr>
      <vt:lpstr>CSIRO Lab – Workshops</vt:lpstr>
      <vt:lpstr>CSIRO Lab </vt:lpstr>
      <vt:lpstr>Innovation Festival </vt:lpstr>
      <vt:lpstr>Brainstorm Challenge Days     </vt:lpstr>
      <vt:lpstr>Scitech Gifted &amp; Talented Program    </vt:lpstr>
      <vt:lpstr>Slide 20</vt:lpstr>
      <vt:lpstr>Statewide – Technology    Junior Robotics and Coding (Yr P-2)  Learn about robots and their place in society, and explore sensors that a robot needs to operate. </vt:lpstr>
      <vt:lpstr>Statewide – Technology  Rookie Robotics and Coding (Yr 3-6)  Learn barcode and computer programming (Python) to program robots to complete set challenges </vt:lpstr>
      <vt:lpstr>Statewide – Technology  Yr Scratch Robotics and Coding (Yr 7-10)  By writing code and using the robots sensors, solve problems and develop logical thinking. MakeBlock MBots </vt:lpstr>
      <vt:lpstr>Statewide – Technology  Competitive Robotics and Coding (Yr 5-10)  By writing code and using the robots sensors, solve problems and develop logical thinking.  Lego Mindstorm  EV3 </vt:lpstr>
      <vt:lpstr>RoboCup Junior   </vt:lpstr>
      <vt:lpstr>Intensive Robotics Program </vt:lpstr>
      <vt:lpstr>Space Dome  30-minute Spacedome experience as you explore the night sky  Follow-on workshops with hands-on challenges and experiments </vt:lpstr>
      <vt:lpstr>Woodside Scitech Science Awards  Recognise and reward graduating primary school students who:  - demonstrate passion and enthusiasm for       science  - aim to encourage greater interest in science in    the wider community </vt:lpstr>
      <vt:lpstr>STEM Careers – Beyond the Beaker  STEM skills such as problem-solving, logic and critical thinking, are used in our everyday lives and are skills that are valuable in many career paths  </vt:lpstr>
      <vt:lpstr>Slide 30</vt:lpstr>
      <vt:lpstr>DIY Robotics &amp; Coding -  Rental Kit  Kits are available to provide 10-week engagement in both Design &amp; Technology and Digital Technology         </vt:lpstr>
      <vt:lpstr>DIY Science –Rental Kit   Aimed at years 3-6  Equipment and teaching resources needed to run a whole term of themed activities           </vt:lpstr>
      <vt:lpstr>Telescope Hire   Hire two Celestron CPC Series telescopes for three weeks to explore the ever-changing night sky.                </vt:lpstr>
      <vt:lpstr>Slide 34</vt:lpstr>
      <vt:lpstr>Scitech’s Professional Learning  </vt:lpstr>
      <vt:lpstr>Intensive Teacher Support Programs  Pilbara Teacher Support Program – regional STEM Hubs Program – metro Maths Enrichment Program - metro          </vt:lpstr>
      <vt:lpstr>Scitech PL Technology Workshops </vt:lpstr>
      <vt:lpstr>PL Classroom Collaboration   </vt:lpstr>
      <vt:lpstr>Twitter - @ScitechPL  </vt:lpstr>
      <vt:lpstr>Teacher Enews   </vt:lpstr>
      <vt:lpstr>Particle   </vt:lpstr>
      <vt:lpstr>Slide 42</vt:lpstr>
      <vt:lpstr>The STEM Learning Project</vt:lpstr>
      <vt:lpstr>Slide 44</vt:lpstr>
      <vt:lpstr>TeachMeet WA    Opportunity for teachers from all sectors of education in WA to network, share good practice, practical ideas and personal insights.</vt:lpstr>
      <vt:lpstr>CoderDojo   </vt:lpstr>
      <vt:lpstr>Computer Science Education Research (CSER)  </vt:lpstr>
      <vt:lpstr>Unpacking the WA Digital Technologies Curriculum (P-6) with CSER  </vt:lpstr>
      <vt:lpstr>Slide 49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Megan Pusey</dc:creator>
  <cp:lastModifiedBy>Helen Oke</cp:lastModifiedBy>
  <cp:revision>331</cp:revision>
  <cp:lastPrinted>2017-05-15T14:56:05Z</cp:lastPrinted>
  <dcterms:created xsi:type="dcterms:W3CDTF">2017-06-10T03:38:11Z</dcterms:created>
  <dcterms:modified xsi:type="dcterms:W3CDTF">2017-06-10T03:42:51Z</dcterms:modified>
</cp:coreProperties>
</file>